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rykate" charset="1" panose="000000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jpeg" Type="http://schemas.openxmlformats.org/officeDocument/2006/relationships/image"/><Relationship Id="rId4" Target="../media/image59.jpe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74927" y="4093011"/>
            <a:ext cx="10991567" cy="2618516"/>
            <a:chOff x="0" y="0"/>
            <a:chExt cx="2406896" cy="5733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896" cy="573394"/>
            </a:xfrm>
            <a:custGeom>
              <a:avLst/>
              <a:gdLst/>
              <a:ahLst/>
              <a:cxnLst/>
              <a:rect r="r" b="b" t="t" l="l"/>
              <a:pathLst>
                <a:path h="573394" w="2406896">
                  <a:moveTo>
                    <a:pt x="21131" y="0"/>
                  </a:moveTo>
                  <a:lnTo>
                    <a:pt x="2385765" y="0"/>
                  </a:lnTo>
                  <a:cubicBezTo>
                    <a:pt x="2397435" y="0"/>
                    <a:pt x="2406896" y="9460"/>
                    <a:pt x="2406896" y="21131"/>
                  </a:cubicBezTo>
                  <a:lnTo>
                    <a:pt x="2406896" y="552263"/>
                  </a:lnTo>
                  <a:cubicBezTo>
                    <a:pt x="2406896" y="557867"/>
                    <a:pt x="2404670" y="563242"/>
                    <a:pt x="2400707" y="567205"/>
                  </a:cubicBezTo>
                  <a:cubicBezTo>
                    <a:pt x="2396744" y="571167"/>
                    <a:pt x="2391369" y="573394"/>
                    <a:pt x="2385765" y="573394"/>
                  </a:cubicBezTo>
                  <a:lnTo>
                    <a:pt x="21131" y="573394"/>
                  </a:lnTo>
                  <a:cubicBezTo>
                    <a:pt x="9460" y="573394"/>
                    <a:pt x="0" y="563933"/>
                    <a:pt x="0" y="552263"/>
                  </a:cubicBezTo>
                  <a:lnTo>
                    <a:pt x="0" y="21131"/>
                  </a:lnTo>
                  <a:cubicBezTo>
                    <a:pt x="0" y="9460"/>
                    <a:pt x="9460" y="0"/>
                    <a:pt x="2113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6896" cy="611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91627" y="3909711"/>
            <a:ext cx="10911570" cy="2538519"/>
            <a:chOff x="0" y="0"/>
            <a:chExt cx="2389378" cy="555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555876"/>
            </a:xfrm>
            <a:custGeom>
              <a:avLst/>
              <a:gdLst/>
              <a:ahLst/>
              <a:cxnLst/>
              <a:rect r="r" b="b" t="t" l="l"/>
              <a:pathLst>
                <a:path h="555876" w="2389378">
                  <a:moveTo>
                    <a:pt x="21285" y="0"/>
                  </a:moveTo>
                  <a:lnTo>
                    <a:pt x="2368093" y="0"/>
                  </a:lnTo>
                  <a:cubicBezTo>
                    <a:pt x="2373738" y="0"/>
                    <a:pt x="2379152" y="2243"/>
                    <a:pt x="2383144" y="6234"/>
                  </a:cubicBezTo>
                  <a:cubicBezTo>
                    <a:pt x="2387136" y="10226"/>
                    <a:pt x="2389378" y="15640"/>
                    <a:pt x="2389378" y="21285"/>
                  </a:cubicBezTo>
                  <a:lnTo>
                    <a:pt x="2389378" y="534591"/>
                  </a:lnTo>
                  <a:cubicBezTo>
                    <a:pt x="2389378" y="546346"/>
                    <a:pt x="2379848" y="555876"/>
                    <a:pt x="2368093" y="555876"/>
                  </a:cubicBezTo>
                  <a:lnTo>
                    <a:pt x="21285" y="555876"/>
                  </a:lnTo>
                  <a:cubicBezTo>
                    <a:pt x="15640" y="555876"/>
                    <a:pt x="10226" y="553634"/>
                    <a:pt x="6234" y="549642"/>
                  </a:cubicBezTo>
                  <a:cubicBezTo>
                    <a:pt x="2243" y="545650"/>
                    <a:pt x="0" y="540236"/>
                    <a:pt x="0" y="534591"/>
                  </a:cubicBezTo>
                  <a:lnTo>
                    <a:pt x="0" y="21285"/>
                  </a:lnTo>
                  <a:cubicBezTo>
                    <a:pt x="0" y="15640"/>
                    <a:pt x="2243" y="10226"/>
                    <a:pt x="6234" y="6234"/>
                  </a:cubicBezTo>
                  <a:cubicBezTo>
                    <a:pt x="10226" y="2243"/>
                    <a:pt x="15640" y="0"/>
                    <a:pt x="2128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59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3057170" y="2942633"/>
            <a:ext cx="4875907" cy="1296180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80977" y="0"/>
                  </a:moveTo>
                  <a:lnTo>
                    <a:pt x="976293" y="0"/>
                  </a:lnTo>
                  <a:cubicBezTo>
                    <a:pt x="1021015" y="0"/>
                    <a:pt x="1057270" y="36255"/>
                    <a:pt x="1057270" y="80977"/>
                  </a:cubicBezTo>
                  <a:lnTo>
                    <a:pt x="1057270" y="200081"/>
                  </a:lnTo>
                  <a:cubicBezTo>
                    <a:pt x="1057270" y="244803"/>
                    <a:pt x="1021015" y="281058"/>
                    <a:pt x="976293" y="281058"/>
                  </a:cubicBezTo>
                  <a:lnTo>
                    <a:pt x="80977" y="281058"/>
                  </a:lnTo>
                  <a:cubicBezTo>
                    <a:pt x="36255" y="281058"/>
                    <a:pt x="0" y="244803"/>
                    <a:pt x="0" y="200081"/>
                  </a:cubicBezTo>
                  <a:lnTo>
                    <a:pt x="0" y="80977"/>
                  </a:lnTo>
                  <a:cubicBezTo>
                    <a:pt x="0" y="36255"/>
                    <a:pt x="36255" y="0"/>
                    <a:pt x="80977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3031378" y="2800584"/>
            <a:ext cx="4875907" cy="1205130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81176" y="0"/>
                  </a:moveTo>
                  <a:lnTo>
                    <a:pt x="976094" y="0"/>
                  </a:lnTo>
                  <a:cubicBezTo>
                    <a:pt x="1020926" y="0"/>
                    <a:pt x="1057270" y="36344"/>
                    <a:pt x="1057270" y="81176"/>
                  </a:cubicBezTo>
                  <a:lnTo>
                    <a:pt x="1057270" y="180139"/>
                  </a:lnTo>
                  <a:cubicBezTo>
                    <a:pt x="1057270" y="201669"/>
                    <a:pt x="1048717" y="222316"/>
                    <a:pt x="1033494" y="237539"/>
                  </a:cubicBezTo>
                  <a:cubicBezTo>
                    <a:pt x="1018271" y="252763"/>
                    <a:pt x="997623" y="261315"/>
                    <a:pt x="976094" y="261315"/>
                  </a:cubicBezTo>
                  <a:lnTo>
                    <a:pt x="81176" y="261315"/>
                  </a:lnTo>
                  <a:cubicBezTo>
                    <a:pt x="36344" y="261315"/>
                    <a:pt x="0" y="224972"/>
                    <a:pt x="0" y="180139"/>
                  </a:cubicBezTo>
                  <a:lnTo>
                    <a:pt x="0" y="81176"/>
                  </a:lnTo>
                  <a:cubicBezTo>
                    <a:pt x="0" y="36344"/>
                    <a:pt x="36344" y="0"/>
                    <a:pt x="8117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727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12722" y="2905856"/>
            <a:ext cx="2482655" cy="4916149"/>
          </a:xfrm>
          <a:custGeom>
            <a:avLst/>
            <a:gdLst/>
            <a:ahLst/>
            <a:cxnLst/>
            <a:rect r="r" b="b" t="t" l="l"/>
            <a:pathLst>
              <a:path h="4916149" w="2482655">
                <a:moveTo>
                  <a:pt x="0" y="0"/>
                </a:moveTo>
                <a:lnTo>
                  <a:pt x="2482655" y="0"/>
                </a:lnTo>
                <a:lnTo>
                  <a:pt x="2482655" y="4916149"/>
                </a:lnTo>
                <a:lnTo>
                  <a:pt x="0" y="49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159101">
            <a:off x="9582879" y="6384974"/>
            <a:ext cx="5847486" cy="1296180"/>
            <a:chOff x="0" y="0"/>
            <a:chExt cx="1267943" cy="2810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7943" cy="281058"/>
            </a:xfrm>
            <a:custGeom>
              <a:avLst/>
              <a:gdLst/>
              <a:ahLst/>
              <a:cxnLst/>
              <a:rect r="r" b="b" t="t" l="l"/>
              <a:pathLst>
                <a:path h="281058" w="1267943">
                  <a:moveTo>
                    <a:pt x="67523" y="0"/>
                  </a:moveTo>
                  <a:lnTo>
                    <a:pt x="1200420" y="0"/>
                  </a:lnTo>
                  <a:cubicBezTo>
                    <a:pt x="1218328" y="0"/>
                    <a:pt x="1235503" y="7114"/>
                    <a:pt x="1248166" y="19777"/>
                  </a:cubicBezTo>
                  <a:cubicBezTo>
                    <a:pt x="1260829" y="32440"/>
                    <a:pt x="1267943" y="49615"/>
                    <a:pt x="1267943" y="67523"/>
                  </a:cubicBezTo>
                  <a:lnTo>
                    <a:pt x="1267943" y="213535"/>
                  </a:lnTo>
                  <a:cubicBezTo>
                    <a:pt x="1267943" y="250827"/>
                    <a:pt x="1237712" y="281058"/>
                    <a:pt x="1200420" y="281058"/>
                  </a:cubicBezTo>
                  <a:lnTo>
                    <a:pt x="67523" y="281058"/>
                  </a:lnTo>
                  <a:cubicBezTo>
                    <a:pt x="49615" y="281058"/>
                    <a:pt x="32440" y="273944"/>
                    <a:pt x="19777" y="261281"/>
                  </a:cubicBezTo>
                  <a:cubicBezTo>
                    <a:pt x="7114" y="248618"/>
                    <a:pt x="0" y="231443"/>
                    <a:pt x="0" y="213535"/>
                  </a:cubicBezTo>
                  <a:lnTo>
                    <a:pt x="0" y="67523"/>
                  </a:lnTo>
                  <a:cubicBezTo>
                    <a:pt x="0" y="30231"/>
                    <a:pt x="30231" y="0"/>
                    <a:pt x="67523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7943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59101">
            <a:off x="9578022" y="6241208"/>
            <a:ext cx="5865828" cy="1205130"/>
            <a:chOff x="0" y="0"/>
            <a:chExt cx="1271920" cy="2613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1920" cy="261315"/>
            </a:xfrm>
            <a:custGeom>
              <a:avLst/>
              <a:gdLst/>
              <a:ahLst/>
              <a:cxnLst/>
              <a:rect r="r" b="b" t="t" l="l"/>
              <a:pathLst>
                <a:path h="261315" w="1271920">
                  <a:moveTo>
                    <a:pt x="67312" y="0"/>
                  </a:moveTo>
                  <a:lnTo>
                    <a:pt x="1204608" y="0"/>
                  </a:lnTo>
                  <a:cubicBezTo>
                    <a:pt x="1241783" y="0"/>
                    <a:pt x="1271920" y="30136"/>
                    <a:pt x="1271920" y="67312"/>
                  </a:cubicBezTo>
                  <a:lnTo>
                    <a:pt x="1271920" y="194004"/>
                  </a:lnTo>
                  <a:cubicBezTo>
                    <a:pt x="1271920" y="211856"/>
                    <a:pt x="1264828" y="228977"/>
                    <a:pt x="1252205" y="241600"/>
                  </a:cubicBezTo>
                  <a:cubicBezTo>
                    <a:pt x="1239581" y="254223"/>
                    <a:pt x="1222460" y="261315"/>
                    <a:pt x="1204608" y="261315"/>
                  </a:cubicBezTo>
                  <a:lnTo>
                    <a:pt x="67312" y="261315"/>
                  </a:lnTo>
                  <a:cubicBezTo>
                    <a:pt x="30136" y="261315"/>
                    <a:pt x="0" y="231179"/>
                    <a:pt x="0" y="194004"/>
                  </a:cubicBezTo>
                  <a:lnTo>
                    <a:pt x="0" y="67312"/>
                  </a:lnTo>
                  <a:cubicBezTo>
                    <a:pt x="0" y="30136"/>
                    <a:pt x="30136" y="0"/>
                    <a:pt x="67312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7192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555397">
            <a:off x="1777640" y="1927282"/>
            <a:ext cx="1853137" cy="1176742"/>
          </a:xfrm>
          <a:custGeom>
            <a:avLst/>
            <a:gdLst/>
            <a:ahLst/>
            <a:cxnLst/>
            <a:rect r="r" b="b" t="t" l="l"/>
            <a:pathLst>
              <a:path h="1176742" w="1853137">
                <a:moveTo>
                  <a:pt x="0" y="0"/>
                </a:moveTo>
                <a:lnTo>
                  <a:pt x="1853138" y="0"/>
                </a:lnTo>
                <a:lnTo>
                  <a:pt x="1853138" y="1176742"/>
                </a:lnTo>
                <a:lnTo>
                  <a:pt x="0" y="117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053937" y="2454451"/>
            <a:ext cx="1380972" cy="902811"/>
          </a:xfrm>
          <a:custGeom>
            <a:avLst/>
            <a:gdLst/>
            <a:ahLst/>
            <a:cxnLst/>
            <a:rect r="r" b="b" t="t" l="l"/>
            <a:pathLst>
              <a:path h="902811" w="1380972">
                <a:moveTo>
                  <a:pt x="0" y="0"/>
                </a:moveTo>
                <a:lnTo>
                  <a:pt x="1380972" y="0"/>
                </a:lnTo>
                <a:lnTo>
                  <a:pt x="1380972" y="902810"/>
                </a:lnTo>
                <a:lnTo>
                  <a:pt x="0" y="902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88403" y="6564730"/>
            <a:ext cx="1203224" cy="1264887"/>
          </a:xfrm>
          <a:custGeom>
            <a:avLst/>
            <a:gdLst/>
            <a:ahLst/>
            <a:cxnLst/>
            <a:rect r="r" b="b" t="t" l="l"/>
            <a:pathLst>
              <a:path h="1264887" w="1203224">
                <a:moveTo>
                  <a:pt x="0" y="0"/>
                </a:moveTo>
                <a:lnTo>
                  <a:pt x="1203224" y="0"/>
                </a:lnTo>
                <a:lnTo>
                  <a:pt x="1203224" y="1264887"/>
                </a:lnTo>
                <a:lnTo>
                  <a:pt x="0" y="126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44333">
            <a:off x="11712871" y="8050180"/>
            <a:ext cx="2063103" cy="573918"/>
          </a:xfrm>
          <a:custGeom>
            <a:avLst/>
            <a:gdLst/>
            <a:ahLst/>
            <a:cxnLst/>
            <a:rect r="r" b="b" t="t" l="l"/>
            <a:pathLst>
              <a:path h="573918" w="2063103">
                <a:moveTo>
                  <a:pt x="0" y="0"/>
                </a:moveTo>
                <a:lnTo>
                  <a:pt x="2063103" y="0"/>
                </a:lnTo>
                <a:lnTo>
                  <a:pt x="2063103" y="573917"/>
                </a:lnTo>
                <a:lnTo>
                  <a:pt x="0" y="573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008910" y="4059565"/>
            <a:ext cx="10477004" cy="219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Marykate"/>
              </a:rPr>
              <a:t>IMPLEMENTASI ANALYTICAL HIERARCHY PROCESS DALAM MEMILIH MOBIL LISTRIK DENGAN FITUR DAN HARGA TERBAIK</a:t>
            </a:r>
          </a:p>
        </p:txBody>
      </p:sp>
      <p:sp>
        <p:nvSpPr>
          <p:cNvPr name="TextBox 27" id="27"/>
          <p:cNvSpPr txBox="true"/>
          <p:nvPr/>
        </p:nvSpPr>
        <p:spPr>
          <a:xfrm rot="-353709">
            <a:off x="3011539" y="3105965"/>
            <a:ext cx="4910598" cy="53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DEA REIGINA</a:t>
            </a:r>
          </a:p>
        </p:txBody>
      </p:sp>
      <p:sp>
        <p:nvSpPr>
          <p:cNvPr name="TextBox 28" id="28"/>
          <p:cNvSpPr txBox="true"/>
          <p:nvPr/>
        </p:nvSpPr>
        <p:spPr>
          <a:xfrm rot="126457">
            <a:off x="9683761" y="6546292"/>
            <a:ext cx="5656345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NAUFAL RAFID M.F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00838" y="2025327"/>
            <a:ext cx="10086324" cy="1123102"/>
          </a:xfrm>
          <a:custGeom>
            <a:avLst/>
            <a:gdLst/>
            <a:ahLst/>
            <a:cxnLst/>
            <a:rect r="r" b="b" t="t" l="l"/>
            <a:pathLst>
              <a:path h="1123102" w="10086324">
                <a:moveTo>
                  <a:pt x="0" y="0"/>
                </a:moveTo>
                <a:lnTo>
                  <a:pt x="10086324" y="0"/>
                </a:lnTo>
                <a:lnTo>
                  <a:pt x="10086324" y="1123102"/>
                </a:lnTo>
                <a:lnTo>
                  <a:pt x="0" y="112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3764" y="3563786"/>
            <a:ext cx="16660472" cy="1579714"/>
          </a:xfrm>
          <a:custGeom>
            <a:avLst/>
            <a:gdLst/>
            <a:ahLst/>
            <a:cxnLst/>
            <a:rect r="r" b="b" t="t" l="l"/>
            <a:pathLst>
              <a:path h="1579714" w="16660472">
                <a:moveTo>
                  <a:pt x="0" y="0"/>
                </a:moveTo>
                <a:lnTo>
                  <a:pt x="16660472" y="0"/>
                </a:lnTo>
                <a:lnTo>
                  <a:pt x="16660472" y="1579714"/>
                </a:lnTo>
                <a:lnTo>
                  <a:pt x="0" y="1579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318437" y="5709926"/>
          <a:ext cx="5651127" cy="3580864"/>
        </p:xfrm>
        <a:graphic>
          <a:graphicData uri="http://schemas.openxmlformats.org/drawingml/2006/table">
            <a:tbl>
              <a:tblPr/>
              <a:tblGrid>
                <a:gridCol w="2825563"/>
                <a:gridCol w="2825563"/>
              </a:tblGrid>
              <a:tr h="15729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Lamda max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3,155555556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CI =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0,077777778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CR 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0,134099617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28700" y="242074"/>
            <a:ext cx="16230600" cy="78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 spc="240">
                <a:solidFill>
                  <a:srgbClr val="000000"/>
                </a:solidFill>
                <a:latin typeface="Marykate"/>
              </a:rPr>
              <a:t>C. PERBANDINGAN ALTERNATIF PADA KRITERIA JARAK TEMPUH MOBIL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2918" y="2096430"/>
            <a:ext cx="16862165" cy="6602136"/>
            <a:chOff x="0" y="0"/>
            <a:chExt cx="22482886" cy="880284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2482886" cy="8802848"/>
              <a:chOff x="0" y="0"/>
              <a:chExt cx="4274726" cy="167370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1673707"/>
              </a:xfrm>
              <a:custGeom>
                <a:avLst/>
                <a:gdLst/>
                <a:ahLst/>
                <a:cxnLst/>
                <a:rect r="r" b="b" t="t" l="l"/>
                <a:pathLst>
                  <a:path h="1673707" w="4274726">
                    <a:moveTo>
                      <a:pt x="14310" y="0"/>
                    </a:moveTo>
                    <a:lnTo>
                      <a:pt x="4260416" y="0"/>
                    </a:lnTo>
                    <a:cubicBezTo>
                      <a:pt x="4264211" y="0"/>
                      <a:pt x="4267851" y="1508"/>
                      <a:pt x="4270535" y="4191"/>
                    </a:cubicBezTo>
                    <a:cubicBezTo>
                      <a:pt x="4273218" y="6875"/>
                      <a:pt x="4274726" y="10515"/>
                      <a:pt x="4274726" y="14310"/>
                    </a:cubicBezTo>
                    <a:lnTo>
                      <a:pt x="4274726" y="1659397"/>
                    </a:lnTo>
                    <a:cubicBezTo>
                      <a:pt x="4274726" y="1663192"/>
                      <a:pt x="4273218" y="1666832"/>
                      <a:pt x="4270535" y="1669516"/>
                    </a:cubicBezTo>
                    <a:cubicBezTo>
                      <a:pt x="4267851" y="1672199"/>
                      <a:pt x="4264211" y="1673707"/>
                      <a:pt x="4260416" y="1673707"/>
                    </a:cubicBezTo>
                    <a:lnTo>
                      <a:pt x="14310" y="1673707"/>
                    </a:lnTo>
                    <a:cubicBezTo>
                      <a:pt x="10515" y="1673707"/>
                      <a:pt x="6875" y="1672199"/>
                      <a:pt x="4191" y="1669516"/>
                    </a:cubicBezTo>
                    <a:cubicBezTo>
                      <a:pt x="1508" y="1666832"/>
                      <a:pt x="0" y="1663192"/>
                      <a:pt x="0" y="1659397"/>
                    </a:cubicBezTo>
                    <a:lnTo>
                      <a:pt x="0" y="14310"/>
                    </a:lnTo>
                    <a:cubicBezTo>
                      <a:pt x="0" y="10515"/>
                      <a:pt x="1508" y="6875"/>
                      <a:pt x="4191" y="4191"/>
                    </a:cubicBezTo>
                    <a:cubicBezTo>
                      <a:pt x="6875" y="1508"/>
                      <a:pt x="10515" y="0"/>
                      <a:pt x="14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FED319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17118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67562" y="253018"/>
              <a:ext cx="5699887" cy="5699887"/>
            </a:xfrm>
            <a:custGeom>
              <a:avLst/>
              <a:gdLst/>
              <a:ahLst/>
              <a:cxnLst/>
              <a:rect r="r" b="b" t="t" l="l"/>
              <a:pathLst>
                <a:path h="5699887" w="5699887">
                  <a:moveTo>
                    <a:pt x="0" y="0"/>
                  </a:moveTo>
                  <a:lnTo>
                    <a:pt x="5699887" y="0"/>
                  </a:lnTo>
                  <a:lnTo>
                    <a:pt x="5699887" y="5699887"/>
                  </a:lnTo>
                  <a:lnTo>
                    <a:pt x="0" y="569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867449" y="236861"/>
              <a:ext cx="8597807" cy="8329126"/>
            </a:xfrm>
            <a:custGeom>
              <a:avLst/>
              <a:gdLst/>
              <a:ahLst/>
              <a:cxnLst/>
              <a:rect r="r" b="b" t="t" l="l"/>
              <a:pathLst>
                <a:path h="8329126" w="8597807">
                  <a:moveTo>
                    <a:pt x="0" y="0"/>
                  </a:moveTo>
                  <a:lnTo>
                    <a:pt x="8597807" y="0"/>
                  </a:lnTo>
                  <a:lnTo>
                    <a:pt x="8597807" y="8329126"/>
                  </a:lnTo>
                  <a:lnTo>
                    <a:pt x="0" y="8329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0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7562" y="2866100"/>
              <a:ext cx="5699887" cy="5699887"/>
            </a:xfrm>
            <a:custGeom>
              <a:avLst/>
              <a:gdLst/>
              <a:ahLst/>
              <a:cxnLst/>
              <a:rect r="r" b="b" t="t" l="l"/>
              <a:pathLst>
                <a:path h="5699887" w="5699887">
                  <a:moveTo>
                    <a:pt x="0" y="0"/>
                  </a:moveTo>
                  <a:lnTo>
                    <a:pt x="5699887" y="0"/>
                  </a:lnTo>
                  <a:lnTo>
                    <a:pt x="5699887" y="5699887"/>
                  </a:lnTo>
                  <a:lnTo>
                    <a:pt x="0" y="569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610991" y="236861"/>
              <a:ext cx="8597807" cy="8329126"/>
            </a:xfrm>
            <a:custGeom>
              <a:avLst/>
              <a:gdLst/>
              <a:ahLst/>
              <a:cxnLst/>
              <a:rect r="r" b="b" t="t" l="l"/>
              <a:pathLst>
                <a:path h="8329126" w="8597807">
                  <a:moveTo>
                    <a:pt x="0" y="0"/>
                  </a:moveTo>
                  <a:lnTo>
                    <a:pt x="8597807" y="0"/>
                  </a:lnTo>
                  <a:lnTo>
                    <a:pt x="8597807" y="8329126"/>
                  </a:lnTo>
                  <a:lnTo>
                    <a:pt x="0" y="8329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0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00838" y="2448909"/>
            <a:ext cx="10086324" cy="1123102"/>
          </a:xfrm>
          <a:custGeom>
            <a:avLst/>
            <a:gdLst/>
            <a:ahLst/>
            <a:cxnLst/>
            <a:rect r="r" b="b" t="t" l="l"/>
            <a:pathLst>
              <a:path h="1123102" w="10086324">
                <a:moveTo>
                  <a:pt x="0" y="0"/>
                </a:moveTo>
                <a:lnTo>
                  <a:pt x="10086324" y="0"/>
                </a:lnTo>
                <a:lnTo>
                  <a:pt x="10086324" y="1123103"/>
                </a:lnTo>
                <a:lnTo>
                  <a:pt x="0" y="1123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49467" y="3772126"/>
            <a:ext cx="16389066" cy="1553980"/>
          </a:xfrm>
          <a:custGeom>
            <a:avLst/>
            <a:gdLst/>
            <a:ahLst/>
            <a:cxnLst/>
            <a:rect r="r" b="b" t="t" l="l"/>
            <a:pathLst>
              <a:path h="1553980" w="16389066">
                <a:moveTo>
                  <a:pt x="0" y="0"/>
                </a:moveTo>
                <a:lnTo>
                  <a:pt x="16389066" y="0"/>
                </a:lnTo>
                <a:lnTo>
                  <a:pt x="16389066" y="1553980"/>
                </a:lnTo>
                <a:lnTo>
                  <a:pt x="0" y="1553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4555664" y="5397498"/>
          <a:ext cx="9176672" cy="3019425"/>
        </p:xfrm>
        <a:graphic>
          <a:graphicData uri="http://schemas.openxmlformats.org/drawingml/2006/table">
            <a:tbl>
              <a:tblPr/>
              <a:tblGrid>
                <a:gridCol w="4253839"/>
                <a:gridCol w="4922833"/>
              </a:tblGrid>
              <a:tr h="10064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Lamda max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3,035786436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4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0,017893218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4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0,030850376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483144" y="571870"/>
            <a:ext cx="15321712" cy="85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5300" spc="265">
                <a:solidFill>
                  <a:srgbClr val="000000"/>
                </a:solidFill>
                <a:latin typeface="Marykate"/>
              </a:rPr>
              <a:t>D. PERBANDINGAN ALTERNATIF PADA KRITERIA FITUR MOBIL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4455" y="2295487"/>
            <a:ext cx="15608183" cy="7429389"/>
            <a:chOff x="0" y="0"/>
            <a:chExt cx="4110797" cy="19567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0797" cy="1956712"/>
            </a:xfrm>
            <a:custGeom>
              <a:avLst/>
              <a:gdLst/>
              <a:ahLst/>
              <a:cxnLst/>
              <a:rect r="r" b="b" t="t" l="l"/>
              <a:pathLst>
                <a:path h="1956712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941831"/>
                  </a:lnTo>
                  <a:cubicBezTo>
                    <a:pt x="4110797" y="1950049"/>
                    <a:pt x="4104135" y="1956712"/>
                    <a:pt x="4095917" y="1956712"/>
                  </a:cubicBezTo>
                  <a:lnTo>
                    <a:pt x="14881" y="1956712"/>
                  </a:lnTo>
                  <a:cubicBezTo>
                    <a:pt x="10934" y="1956712"/>
                    <a:pt x="7149" y="1955144"/>
                    <a:pt x="4358" y="1952353"/>
                  </a:cubicBezTo>
                  <a:cubicBezTo>
                    <a:pt x="1568" y="1949563"/>
                    <a:pt x="0" y="1945778"/>
                    <a:pt x="0" y="1941831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0797" cy="1994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6014" y="815781"/>
            <a:ext cx="11010156" cy="862449"/>
            <a:chOff x="0" y="0"/>
            <a:chExt cx="3335987" cy="2613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5987" cy="261315"/>
            </a:xfrm>
            <a:custGeom>
              <a:avLst/>
              <a:gdLst/>
              <a:ahLst/>
              <a:cxnLst/>
              <a:rect r="r" b="b" t="t" l="l"/>
              <a:pathLst>
                <a:path h="261315" w="3335987">
                  <a:moveTo>
                    <a:pt x="35861" y="0"/>
                  </a:moveTo>
                  <a:lnTo>
                    <a:pt x="3300126" y="0"/>
                  </a:lnTo>
                  <a:cubicBezTo>
                    <a:pt x="3319931" y="0"/>
                    <a:pt x="3335987" y="16056"/>
                    <a:pt x="3335987" y="35861"/>
                  </a:cubicBezTo>
                  <a:lnTo>
                    <a:pt x="3335987" y="225454"/>
                  </a:lnTo>
                  <a:cubicBezTo>
                    <a:pt x="3335987" y="234965"/>
                    <a:pt x="3332209" y="244086"/>
                    <a:pt x="3325483" y="250812"/>
                  </a:cubicBezTo>
                  <a:cubicBezTo>
                    <a:pt x="3318758" y="257537"/>
                    <a:pt x="3309637" y="261315"/>
                    <a:pt x="3300126" y="261315"/>
                  </a:cubicBezTo>
                  <a:lnTo>
                    <a:pt x="35861" y="261315"/>
                  </a:lnTo>
                  <a:cubicBezTo>
                    <a:pt x="16056" y="261315"/>
                    <a:pt x="0" y="245259"/>
                    <a:pt x="0" y="225454"/>
                  </a:cubicBezTo>
                  <a:lnTo>
                    <a:pt x="0" y="35861"/>
                  </a:lnTo>
                  <a:cubicBezTo>
                    <a:pt x="0" y="16056"/>
                    <a:pt x="16056" y="0"/>
                    <a:pt x="3586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35987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0196060">
            <a:off x="12520338" y="674238"/>
            <a:ext cx="1415843" cy="1509135"/>
          </a:xfrm>
          <a:custGeom>
            <a:avLst/>
            <a:gdLst/>
            <a:ahLst/>
            <a:cxnLst/>
            <a:rect r="r" b="b" t="t" l="l"/>
            <a:pathLst>
              <a:path h="1509135" w="1415843">
                <a:moveTo>
                  <a:pt x="0" y="0"/>
                </a:moveTo>
                <a:lnTo>
                  <a:pt x="1415844" y="0"/>
                </a:lnTo>
                <a:lnTo>
                  <a:pt x="1415844" y="1509135"/>
                </a:lnTo>
                <a:lnTo>
                  <a:pt x="0" y="15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901705" y="2751093"/>
            <a:ext cx="4886325" cy="8229600"/>
          </a:xfrm>
          <a:custGeom>
            <a:avLst/>
            <a:gdLst/>
            <a:ahLst/>
            <a:cxnLst/>
            <a:rect r="r" b="b" t="t" l="l"/>
            <a:pathLst>
              <a:path h="8229600" w="4886325">
                <a:moveTo>
                  <a:pt x="4886325" y="0"/>
                </a:moveTo>
                <a:lnTo>
                  <a:pt x="0" y="0"/>
                </a:lnTo>
                <a:lnTo>
                  <a:pt x="0" y="8229600"/>
                </a:lnTo>
                <a:lnTo>
                  <a:pt x="4886325" y="8229600"/>
                </a:lnTo>
                <a:lnTo>
                  <a:pt x="48863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09845" y="2751093"/>
            <a:ext cx="10086324" cy="1123102"/>
          </a:xfrm>
          <a:custGeom>
            <a:avLst/>
            <a:gdLst/>
            <a:ahLst/>
            <a:cxnLst/>
            <a:rect r="r" b="b" t="t" l="l"/>
            <a:pathLst>
              <a:path h="1123102" w="10086324">
                <a:moveTo>
                  <a:pt x="0" y="0"/>
                </a:moveTo>
                <a:lnTo>
                  <a:pt x="10086325" y="0"/>
                </a:lnTo>
                <a:lnTo>
                  <a:pt x="10086325" y="1123102"/>
                </a:lnTo>
                <a:lnTo>
                  <a:pt x="0" y="1123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2682" y="4647495"/>
            <a:ext cx="14076766" cy="1334732"/>
          </a:xfrm>
          <a:custGeom>
            <a:avLst/>
            <a:gdLst/>
            <a:ahLst/>
            <a:cxnLst/>
            <a:rect r="r" b="b" t="t" l="l"/>
            <a:pathLst>
              <a:path h="1334732" w="14076766">
                <a:moveTo>
                  <a:pt x="0" y="0"/>
                </a:moveTo>
                <a:lnTo>
                  <a:pt x="14076767" y="0"/>
                </a:lnTo>
                <a:lnTo>
                  <a:pt x="14076767" y="1334732"/>
                </a:lnTo>
                <a:lnTo>
                  <a:pt x="0" y="1334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595407" y="6439427"/>
          <a:ext cx="7315200" cy="3022507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064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Lamda max 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3,111463701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4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CI =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0,055731851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5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CR 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0,096089398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353294" y="1049839"/>
            <a:ext cx="10003319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E. PERBANDINGAN ALTERNATIF PADA KRITERIA WAKTU ISI DAYA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4144876" y="3952724"/>
          <a:ext cx="10144125" cy="5153025"/>
        </p:xfrm>
        <a:graphic>
          <a:graphicData uri="http://schemas.openxmlformats.org/drawingml/2006/table">
            <a:tbl>
              <a:tblPr/>
              <a:tblGrid>
                <a:gridCol w="3861780"/>
                <a:gridCol w="3391489"/>
                <a:gridCol w="2890856"/>
              </a:tblGrid>
              <a:tr h="93865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Perangkingan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Perangkingan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Rangking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6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Hyundai IONIQ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0,466643516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6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BYD Seal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0,388135228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4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Mercedes-Benz  EQB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0,145221256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6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Montserrat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12310630" y="4538382"/>
            <a:ext cx="1093532" cy="866624"/>
          </a:xfrm>
          <a:custGeom>
            <a:avLst/>
            <a:gdLst/>
            <a:ahLst/>
            <a:cxnLst/>
            <a:rect r="r" b="b" t="t" l="l"/>
            <a:pathLst>
              <a:path h="866624" w="1093532">
                <a:moveTo>
                  <a:pt x="0" y="0"/>
                </a:moveTo>
                <a:lnTo>
                  <a:pt x="1093532" y="0"/>
                </a:lnTo>
                <a:lnTo>
                  <a:pt x="1093532" y="866624"/>
                </a:lnTo>
                <a:lnTo>
                  <a:pt x="0" y="8666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22691" y="8085564"/>
            <a:ext cx="2665309" cy="2345472"/>
          </a:xfrm>
          <a:custGeom>
            <a:avLst/>
            <a:gdLst/>
            <a:ahLst/>
            <a:cxnLst/>
            <a:rect r="r" b="b" t="t" l="l"/>
            <a:pathLst>
              <a:path h="2345472" w="2665309">
                <a:moveTo>
                  <a:pt x="0" y="0"/>
                </a:moveTo>
                <a:lnTo>
                  <a:pt x="2665309" y="0"/>
                </a:lnTo>
                <a:lnTo>
                  <a:pt x="2665309" y="2345472"/>
                </a:lnTo>
                <a:lnTo>
                  <a:pt x="0" y="23454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-353709">
            <a:off x="1481525" y="1626624"/>
            <a:ext cx="5704100" cy="5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PERANGKINGAN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79114" y="2561528"/>
            <a:ext cx="8684026" cy="4457625"/>
            <a:chOff x="0" y="0"/>
            <a:chExt cx="2287151" cy="1174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7151" cy="1174025"/>
            </a:xfrm>
            <a:custGeom>
              <a:avLst/>
              <a:gdLst/>
              <a:ahLst/>
              <a:cxnLst/>
              <a:rect r="r" b="b" t="t" l="l"/>
              <a:pathLst>
                <a:path h="1174025" w="2287151">
                  <a:moveTo>
                    <a:pt x="26745" y="0"/>
                  </a:moveTo>
                  <a:lnTo>
                    <a:pt x="2260406" y="0"/>
                  </a:lnTo>
                  <a:cubicBezTo>
                    <a:pt x="2267499" y="0"/>
                    <a:pt x="2274302" y="2818"/>
                    <a:pt x="2279317" y="7834"/>
                  </a:cubicBezTo>
                  <a:cubicBezTo>
                    <a:pt x="2284333" y="12849"/>
                    <a:pt x="2287151" y="19652"/>
                    <a:pt x="2287151" y="26745"/>
                  </a:cubicBezTo>
                  <a:lnTo>
                    <a:pt x="2287151" y="1147279"/>
                  </a:lnTo>
                  <a:cubicBezTo>
                    <a:pt x="2287151" y="1154373"/>
                    <a:pt x="2284333" y="1161175"/>
                    <a:pt x="2279317" y="1166191"/>
                  </a:cubicBezTo>
                  <a:cubicBezTo>
                    <a:pt x="2274302" y="1171207"/>
                    <a:pt x="2267499" y="1174025"/>
                    <a:pt x="2260406" y="1174025"/>
                  </a:cubicBezTo>
                  <a:lnTo>
                    <a:pt x="26745" y="1174025"/>
                  </a:lnTo>
                  <a:cubicBezTo>
                    <a:pt x="19652" y="1174025"/>
                    <a:pt x="12849" y="1171207"/>
                    <a:pt x="7834" y="1166191"/>
                  </a:cubicBezTo>
                  <a:cubicBezTo>
                    <a:pt x="2818" y="1161175"/>
                    <a:pt x="0" y="1154373"/>
                    <a:pt x="0" y="1147279"/>
                  </a:cubicBezTo>
                  <a:lnTo>
                    <a:pt x="0" y="26745"/>
                  </a:lnTo>
                  <a:cubicBezTo>
                    <a:pt x="0" y="19652"/>
                    <a:pt x="2818" y="12849"/>
                    <a:pt x="7834" y="7834"/>
                  </a:cubicBezTo>
                  <a:cubicBezTo>
                    <a:pt x="12849" y="2818"/>
                    <a:pt x="19652" y="0"/>
                    <a:pt x="2674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87151" cy="121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9808" y="4863051"/>
            <a:ext cx="6591593" cy="3658325"/>
            <a:chOff x="0" y="0"/>
            <a:chExt cx="839048" cy="46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9048" cy="465670"/>
            </a:xfrm>
            <a:custGeom>
              <a:avLst/>
              <a:gdLst/>
              <a:ahLst/>
              <a:cxnLst/>
              <a:rect r="r" b="b" t="t" l="l"/>
              <a:pathLst>
                <a:path h="465670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38656"/>
                  </a:lnTo>
                  <a:cubicBezTo>
                    <a:pt x="839048" y="453576"/>
                    <a:pt x="826953" y="465670"/>
                    <a:pt x="812034" y="465670"/>
                  </a:cubicBezTo>
                  <a:lnTo>
                    <a:pt x="27014" y="465670"/>
                  </a:lnTo>
                  <a:cubicBezTo>
                    <a:pt x="12095" y="465670"/>
                    <a:pt x="0" y="453576"/>
                    <a:pt x="0" y="438656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060" r="0" b="-1006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99808" y="1028700"/>
            <a:ext cx="6591593" cy="3571484"/>
            <a:chOff x="0" y="0"/>
            <a:chExt cx="839048" cy="454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048" cy="454616"/>
            </a:xfrm>
            <a:custGeom>
              <a:avLst/>
              <a:gdLst/>
              <a:ahLst/>
              <a:cxnLst/>
              <a:rect r="r" b="b" t="t" l="l"/>
              <a:pathLst>
                <a:path h="454616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27602"/>
                  </a:lnTo>
                  <a:cubicBezTo>
                    <a:pt x="839048" y="442522"/>
                    <a:pt x="826953" y="454616"/>
                    <a:pt x="812034" y="454616"/>
                  </a:cubicBezTo>
                  <a:lnTo>
                    <a:pt x="27014" y="454616"/>
                  </a:lnTo>
                  <a:cubicBezTo>
                    <a:pt x="12095" y="454616"/>
                    <a:pt x="0" y="442522"/>
                    <a:pt x="0" y="427602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520" r="0" b="-1152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479114" y="708761"/>
            <a:ext cx="8172498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0"/>
              </a:lnSpc>
            </a:pPr>
            <a:r>
              <a:rPr lang="en-US" sz="8500" spc="425">
                <a:solidFill>
                  <a:srgbClr val="000000"/>
                </a:solidFill>
                <a:latin typeface="Marykate"/>
              </a:rPr>
              <a:t>KESIMPULAN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1504" y="3142918"/>
            <a:ext cx="6992265" cy="138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139">
                <a:solidFill>
                  <a:srgbClr val="000000"/>
                </a:solidFill>
                <a:latin typeface="Marykate"/>
              </a:rPr>
              <a:t>BERDASARKAN PERHITUNGAN AHP MAKA HYUNDAI IONIQ 5 ADALAH PILIHAN TERBAIK BERDASARKAN KRITERIA YANG DITENTUKAN.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084639" y="4233867"/>
            <a:ext cx="2716104" cy="2559928"/>
          </a:xfrm>
          <a:custGeom>
            <a:avLst/>
            <a:gdLst/>
            <a:ahLst/>
            <a:cxnLst/>
            <a:rect r="r" b="b" t="t" l="l"/>
            <a:pathLst>
              <a:path h="2559928" w="2716104">
                <a:moveTo>
                  <a:pt x="0" y="0"/>
                </a:moveTo>
                <a:lnTo>
                  <a:pt x="2716104" y="0"/>
                </a:lnTo>
                <a:lnTo>
                  <a:pt x="2716104" y="2559928"/>
                </a:lnTo>
                <a:lnTo>
                  <a:pt x="0" y="2559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42193" y="3449774"/>
            <a:ext cx="6062730" cy="1984400"/>
            <a:chOff x="0" y="0"/>
            <a:chExt cx="1835117" cy="600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42193" y="3449774"/>
            <a:ext cx="6062730" cy="1728741"/>
            <a:chOff x="0" y="0"/>
            <a:chExt cx="1835117" cy="523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8915" y="582601"/>
            <a:ext cx="14781103" cy="1945252"/>
            <a:chOff x="0" y="0"/>
            <a:chExt cx="3892965" cy="512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2965" cy="512330"/>
            </a:xfrm>
            <a:custGeom>
              <a:avLst/>
              <a:gdLst/>
              <a:ahLst/>
              <a:cxnLst/>
              <a:rect r="r" b="b" t="t" l="l"/>
              <a:pathLst>
                <a:path h="512330" w="3892965">
                  <a:moveTo>
                    <a:pt x="26712" y="0"/>
                  </a:moveTo>
                  <a:lnTo>
                    <a:pt x="3866253" y="0"/>
                  </a:lnTo>
                  <a:cubicBezTo>
                    <a:pt x="3881006" y="0"/>
                    <a:pt x="3892965" y="11960"/>
                    <a:pt x="3892965" y="26712"/>
                  </a:cubicBezTo>
                  <a:lnTo>
                    <a:pt x="3892965" y="485617"/>
                  </a:lnTo>
                  <a:cubicBezTo>
                    <a:pt x="3892965" y="500370"/>
                    <a:pt x="3881006" y="512330"/>
                    <a:pt x="3866253" y="512330"/>
                  </a:cubicBezTo>
                  <a:lnTo>
                    <a:pt x="26712" y="512330"/>
                  </a:lnTo>
                  <a:cubicBezTo>
                    <a:pt x="11960" y="512330"/>
                    <a:pt x="0" y="500370"/>
                    <a:pt x="0" y="485617"/>
                  </a:cubicBezTo>
                  <a:lnTo>
                    <a:pt x="0" y="26712"/>
                  </a:lnTo>
                  <a:cubicBezTo>
                    <a:pt x="0" y="11960"/>
                    <a:pt x="11960" y="0"/>
                    <a:pt x="26712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92965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54956" y="421058"/>
            <a:ext cx="14978088" cy="1945252"/>
            <a:chOff x="0" y="0"/>
            <a:chExt cx="3944846" cy="51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44846" cy="512330"/>
            </a:xfrm>
            <a:custGeom>
              <a:avLst/>
              <a:gdLst/>
              <a:ahLst/>
              <a:cxnLst/>
              <a:rect r="r" b="b" t="t" l="l"/>
              <a:pathLst>
                <a:path h="512330" w="3944846">
                  <a:moveTo>
                    <a:pt x="26361" y="0"/>
                  </a:moveTo>
                  <a:lnTo>
                    <a:pt x="3918485" y="0"/>
                  </a:lnTo>
                  <a:cubicBezTo>
                    <a:pt x="3925476" y="0"/>
                    <a:pt x="3932181" y="2777"/>
                    <a:pt x="3937125" y="7721"/>
                  </a:cubicBezTo>
                  <a:cubicBezTo>
                    <a:pt x="3942069" y="12665"/>
                    <a:pt x="3944846" y="19370"/>
                    <a:pt x="3944846" y="26361"/>
                  </a:cubicBezTo>
                  <a:lnTo>
                    <a:pt x="3944846" y="485969"/>
                  </a:lnTo>
                  <a:cubicBezTo>
                    <a:pt x="3944846" y="492960"/>
                    <a:pt x="3942069" y="499665"/>
                    <a:pt x="3937125" y="504609"/>
                  </a:cubicBezTo>
                  <a:cubicBezTo>
                    <a:pt x="3932181" y="509553"/>
                    <a:pt x="3925476" y="512330"/>
                    <a:pt x="3918485" y="512330"/>
                  </a:cubicBezTo>
                  <a:lnTo>
                    <a:pt x="26361" y="512330"/>
                  </a:lnTo>
                  <a:cubicBezTo>
                    <a:pt x="19370" y="512330"/>
                    <a:pt x="12665" y="509553"/>
                    <a:pt x="7721" y="504609"/>
                  </a:cubicBezTo>
                  <a:cubicBezTo>
                    <a:pt x="2777" y="499665"/>
                    <a:pt x="0" y="492960"/>
                    <a:pt x="0" y="485969"/>
                  </a:cubicBezTo>
                  <a:lnTo>
                    <a:pt x="0" y="26361"/>
                  </a:lnTo>
                  <a:cubicBezTo>
                    <a:pt x="0" y="19370"/>
                    <a:pt x="2777" y="12665"/>
                    <a:pt x="7721" y="7721"/>
                  </a:cubicBezTo>
                  <a:cubicBezTo>
                    <a:pt x="12665" y="2777"/>
                    <a:pt x="19370" y="0"/>
                    <a:pt x="26361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44846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26189" y="3050572"/>
            <a:ext cx="794689" cy="7946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45153" y="3050572"/>
            <a:ext cx="3103170" cy="798405"/>
            <a:chOff x="0" y="0"/>
            <a:chExt cx="1080264" cy="2779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54011" y="3449774"/>
            <a:ext cx="6062730" cy="1984400"/>
            <a:chOff x="0" y="0"/>
            <a:chExt cx="1835117" cy="6006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54011" y="3449774"/>
            <a:ext cx="6062730" cy="1728741"/>
            <a:chOff x="0" y="0"/>
            <a:chExt cx="1835117" cy="5232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40663" y="3050572"/>
            <a:ext cx="794689" cy="79468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59670" y="3050572"/>
            <a:ext cx="3897772" cy="798405"/>
            <a:chOff x="0" y="0"/>
            <a:chExt cx="1356879" cy="2779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842193" y="6206331"/>
            <a:ext cx="6062730" cy="1984400"/>
            <a:chOff x="0" y="0"/>
            <a:chExt cx="1835117" cy="6006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842193" y="6206331"/>
            <a:ext cx="6062730" cy="1728741"/>
            <a:chOff x="0" y="0"/>
            <a:chExt cx="1835117" cy="5232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826189" y="5807128"/>
            <a:ext cx="794689" cy="79468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745153" y="5807128"/>
            <a:ext cx="3103170" cy="798405"/>
            <a:chOff x="0" y="0"/>
            <a:chExt cx="1080264" cy="2779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54011" y="6206331"/>
            <a:ext cx="6062730" cy="1984400"/>
            <a:chOff x="0" y="0"/>
            <a:chExt cx="1835117" cy="6006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54011" y="6206331"/>
            <a:ext cx="6062730" cy="1728741"/>
            <a:chOff x="0" y="0"/>
            <a:chExt cx="1835117" cy="523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440663" y="5807128"/>
            <a:ext cx="794689" cy="79468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359670" y="5807128"/>
            <a:ext cx="3897772" cy="798405"/>
            <a:chOff x="0" y="0"/>
            <a:chExt cx="1356879" cy="2779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522516" y="3949684"/>
            <a:ext cx="651614" cy="984581"/>
          </a:xfrm>
          <a:custGeom>
            <a:avLst/>
            <a:gdLst/>
            <a:ahLst/>
            <a:cxnLst/>
            <a:rect r="r" b="b" t="t" l="l"/>
            <a:pathLst>
              <a:path h="984581" w="651614">
                <a:moveTo>
                  <a:pt x="0" y="0"/>
                </a:moveTo>
                <a:lnTo>
                  <a:pt x="651614" y="0"/>
                </a:lnTo>
                <a:lnTo>
                  <a:pt x="651614" y="984581"/>
                </a:lnTo>
                <a:lnTo>
                  <a:pt x="0" y="984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4889879" y="3949684"/>
            <a:ext cx="735126" cy="863584"/>
          </a:xfrm>
          <a:custGeom>
            <a:avLst/>
            <a:gdLst/>
            <a:ahLst/>
            <a:cxnLst/>
            <a:rect r="r" b="b" t="t" l="l"/>
            <a:pathLst>
              <a:path h="863584" w="735126">
                <a:moveTo>
                  <a:pt x="0" y="0"/>
                </a:moveTo>
                <a:lnTo>
                  <a:pt x="735126" y="0"/>
                </a:lnTo>
                <a:lnTo>
                  <a:pt x="735126" y="863583"/>
                </a:lnTo>
                <a:lnTo>
                  <a:pt x="0" y="86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028700" y="8333605"/>
            <a:ext cx="16230600" cy="1284180"/>
            <a:chOff x="0" y="0"/>
            <a:chExt cx="5650139" cy="447044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650139" cy="447044"/>
            </a:xfrm>
            <a:custGeom>
              <a:avLst/>
              <a:gdLst/>
              <a:ahLst/>
              <a:cxnLst/>
              <a:rect r="r" b="b" t="t" l="l"/>
              <a:pathLst>
                <a:path h="447044" w="5650139">
                  <a:moveTo>
                    <a:pt x="24327" y="0"/>
                  </a:moveTo>
                  <a:lnTo>
                    <a:pt x="5625812" y="0"/>
                  </a:lnTo>
                  <a:cubicBezTo>
                    <a:pt x="5639248" y="0"/>
                    <a:pt x="5650139" y="10891"/>
                    <a:pt x="5650139" y="24327"/>
                  </a:cubicBezTo>
                  <a:lnTo>
                    <a:pt x="5650139" y="422718"/>
                  </a:lnTo>
                  <a:cubicBezTo>
                    <a:pt x="5650139" y="436153"/>
                    <a:pt x="5639248" y="447044"/>
                    <a:pt x="5625812" y="447044"/>
                  </a:cubicBezTo>
                  <a:lnTo>
                    <a:pt x="24327" y="447044"/>
                  </a:lnTo>
                  <a:cubicBezTo>
                    <a:pt x="10891" y="447044"/>
                    <a:pt x="0" y="436153"/>
                    <a:pt x="0" y="42271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5650139" cy="485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4889879" y="6745982"/>
            <a:ext cx="703518" cy="761590"/>
          </a:xfrm>
          <a:custGeom>
            <a:avLst/>
            <a:gdLst/>
            <a:ahLst/>
            <a:cxnLst/>
            <a:rect r="r" b="b" t="t" l="l"/>
            <a:pathLst>
              <a:path h="761590" w="703518">
                <a:moveTo>
                  <a:pt x="0" y="0"/>
                </a:moveTo>
                <a:lnTo>
                  <a:pt x="703519" y="0"/>
                </a:lnTo>
                <a:lnTo>
                  <a:pt x="703519" y="761590"/>
                </a:lnTo>
                <a:lnTo>
                  <a:pt x="0" y="761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6686094" y="6784556"/>
            <a:ext cx="836422" cy="836422"/>
          </a:xfrm>
          <a:custGeom>
            <a:avLst/>
            <a:gdLst/>
            <a:ahLst/>
            <a:cxnLst/>
            <a:rect r="r" b="b" t="t" l="l"/>
            <a:pathLst>
              <a:path h="836422" w="836422">
                <a:moveTo>
                  <a:pt x="0" y="0"/>
                </a:moveTo>
                <a:lnTo>
                  <a:pt x="836422" y="0"/>
                </a:lnTo>
                <a:lnTo>
                  <a:pt x="836422" y="836423"/>
                </a:lnTo>
                <a:lnTo>
                  <a:pt x="0" y="836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988915" y="546458"/>
            <a:ext cx="14335286" cy="159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8"/>
              </a:lnSpc>
              <a:spcBef>
                <a:spcPct val="0"/>
              </a:spcBef>
            </a:pPr>
            <a:r>
              <a:rPr lang="en-US" sz="4556" spc="227">
                <a:solidFill>
                  <a:srgbClr val="000000"/>
                </a:solidFill>
                <a:latin typeface="Marykate"/>
              </a:rPr>
              <a:t>METODE AHP (ANALYTICAL HIERARCHY PROCESS) DALAM MEMBELI MOBIL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826189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745153" y="3106116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316341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Harga mobil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440663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359670" y="3106116"/>
            <a:ext cx="389777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C2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826189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03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4745153" y="5862672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C3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440663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04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1558320" y="5862672"/>
            <a:ext cx="3500471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C4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328159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Jarak tempuh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316341" y="6862742"/>
            <a:ext cx="5114434" cy="6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Fitur 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296116" y="6862709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Waktu isi daya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56422" y="8387282"/>
            <a:ext cx="15375156" cy="111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TUJUAN : MEMBANTU MENENTUKAN MOBIL TERBAIK DARI KANDIDAT YANG TERSEDIA DI PASARAN, DIMANA PRODUK YANG BEREDAR SANGAT KOMPETITIF SEHINGGA SULIT UNTUK DIPILIH.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1117" y="834820"/>
            <a:ext cx="12815601" cy="1603718"/>
            <a:chOff x="0" y="0"/>
            <a:chExt cx="3883022" cy="4859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3022" cy="485914"/>
            </a:xfrm>
            <a:custGeom>
              <a:avLst/>
              <a:gdLst/>
              <a:ahLst/>
              <a:cxnLst/>
              <a:rect r="r" b="b" t="t" l="l"/>
              <a:pathLst>
                <a:path h="485914" w="3883022">
                  <a:moveTo>
                    <a:pt x="30809" y="0"/>
                  </a:moveTo>
                  <a:lnTo>
                    <a:pt x="3852213" y="0"/>
                  </a:lnTo>
                  <a:cubicBezTo>
                    <a:pt x="3860384" y="0"/>
                    <a:pt x="3868220" y="3246"/>
                    <a:pt x="3873998" y="9024"/>
                  </a:cubicBezTo>
                  <a:cubicBezTo>
                    <a:pt x="3879776" y="14802"/>
                    <a:pt x="3883022" y="22638"/>
                    <a:pt x="3883022" y="30809"/>
                  </a:cubicBezTo>
                  <a:lnTo>
                    <a:pt x="3883022" y="455104"/>
                  </a:lnTo>
                  <a:cubicBezTo>
                    <a:pt x="3883022" y="463276"/>
                    <a:pt x="3879776" y="471112"/>
                    <a:pt x="3873998" y="476890"/>
                  </a:cubicBezTo>
                  <a:cubicBezTo>
                    <a:pt x="3868220" y="482668"/>
                    <a:pt x="3860384" y="485914"/>
                    <a:pt x="3852213" y="485914"/>
                  </a:cubicBezTo>
                  <a:lnTo>
                    <a:pt x="30809" y="485914"/>
                  </a:lnTo>
                  <a:cubicBezTo>
                    <a:pt x="22638" y="485914"/>
                    <a:pt x="14802" y="482668"/>
                    <a:pt x="9024" y="476890"/>
                  </a:cubicBezTo>
                  <a:cubicBezTo>
                    <a:pt x="3246" y="471112"/>
                    <a:pt x="0" y="463276"/>
                    <a:pt x="0" y="455104"/>
                  </a:cubicBezTo>
                  <a:lnTo>
                    <a:pt x="0" y="30809"/>
                  </a:lnTo>
                  <a:cubicBezTo>
                    <a:pt x="0" y="22638"/>
                    <a:pt x="3246" y="14802"/>
                    <a:pt x="9024" y="9024"/>
                  </a:cubicBezTo>
                  <a:cubicBezTo>
                    <a:pt x="14802" y="3246"/>
                    <a:pt x="22638" y="0"/>
                    <a:pt x="308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83022" cy="524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7489" y="3174387"/>
            <a:ext cx="16518633" cy="6840310"/>
            <a:chOff x="0" y="0"/>
            <a:chExt cx="4110797" cy="17022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0797" cy="1702267"/>
            </a:xfrm>
            <a:custGeom>
              <a:avLst/>
              <a:gdLst/>
              <a:ahLst/>
              <a:cxnLst/>
              <a:rect r="r" b="b" t="t" l="l"/>
              <a:pathLst>
                <a:path h="1702267" w="4110797">
                  <a:moveTo>
                    <a:pt x="14060" y="0"/>
                  </a:moveTo>
                  <a:lnTo>
                    <a:pt x="4096737" y="0"/>
                  </a:lnTo>
                  <a:cubicBezTo>
                    <a:pt x="4104502" y="0"/>
                    <a:pt x="4110797" y="6295"/>
                    <a:pt x="4110797" y="14060"/>
                  </a:cubicBezTo>
                  <a:lnTo>
                    <a:pt x="4110797" y="1688207"/>
                  </a:lnTo>
                  <a:cubicBezTo>
                    <a:pt x="4110797" y="1695972"/>
                    <a:pt x="4104502" y="1702267"/>
                    <a:pt x="4096737" y="1702267"/>
                  </a:cubicBezTo>
                  <a:lnTo>
                    <a:pt x="14060" y="1702267"/>
                  </a:lnTo>
                  <a:cubicBezTo>
                    <a:pt x="6295" y="1702267"/>
                    <a:pt x="0" y="1695972"/>
                    <a:pt x="0" y="1688207"/>
                  </a:cubicBezTo>
                  <a:lnTo>
                    <a:pt x="0" y="14060"/>
                  </a:lnTo>
                  <a:cubicBezTo>
                    <a:pt x="0" y="6295"/>
                    <a:pt x="6295" y="0"/>
                    <a:pt x="14060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0797" cy="1740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8128" y="2630935"/>
            <a:ext cx="16518633" cy="7011927"/>
            <a:chOff x="0" y="0"/>
            <a:chExt cx="4110797" cy="1744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0797" cy="1744975"/>
            </a:xfrm>
            <a:custGeom>
              <a:avLst/>
              <a:gdLst/>
              <a:ahLst/>
              <a:cxnLst/>
              <a:rect r="r" b="b" t="t" l="l"/>
              <a:pathLst>
                <a:path h="1744975" w="4110797">
                  <a:moveTo>
                    <a:pt x="14060" y="0"/>
                  </a:moveTo>
                  <a:lnTo>
                    <a:pt x="4096737" y="0"/>
                  </a:lnTo>
                  <a:cubicBezTo>
                    <a:pt x="4104502" y="0"/>
                    <a:pt x="4110797" y="6295"/>
                    <a:pt x="4110797" y="14060"/>
                  </a:cubicBezTo>
                  <a:lnTo>
                    <a:pt x="4110797" y="1730915"/>
                  </a:lnTo>
                  <a:cubicBezTo>
                    <a:pt x="4110797" y="1738681"/>
                    <a:pt x="4104502" y="1744975"/>
                    <a:pt x="4096737" y="1744975"/>
                  </a:cubicBezTo>
                  <a:lnTo>
                    <a:pt x="14060" y="1744975"/>
                  </a:lnTo>
                  <a:cubicBezTo>
                    <a:pt x="6295" y="1744975"/>
                    <a:pt x="0" y="1738681"/>
                    <a:pt x="0" y="1730915"/>
                  </a:cubicBezTo>
                  <a:lnTo>
                    <a:pt x="0" y="14060"/>
                  </a:lnTo>
                  <a:cubicBezTo>
                    <a:pt x="0" y="6295"/>
                    <a:pt x="6295" y="0"/>
                    <a:pt x="1406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10797" cy="178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98834" y="2827106"/>
            <a:ext cx="10290333" cy="6619584"/>
          </a:xfrm>
          <a:custGeom>
            <a:avLst/>
            <a:gdLst/>
            <a:ahLst/>
            <a:cxnLst/>
            <a:rect r="r" b="b" t="t" l="l"/>
            <a:pathLst>
              <a:path h="6619584" w="10290333">
                <a:moveTo>
                  <a:pt x="0" y="0"/>
                </a:moveTo>
                <a:lnTo>
                  <a:pt x="10290332" y="0"/>
                </a:lnTo>
                <a:lnTo>
                  <a:pt x="10290332" y="6619584"/>
                </a:lnTo>
                <a:lnTo>
                  <a:pt x="0" y="6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7214322"/>
            <a:ext cx="3021818" cy="2232368"/>
          </a:xfrm>
          <a:custGeom>
            <a:avLst/>
            <a:gdLst/>
            <a:ahLst/>
            <a:cxnLst/>
            <a:rect r="r" b="b" t="t" l="l"/>
            <a:pathLst>
              <a:path h="2232368" w="3021818">
                <a:moveTo>
                  <a:pt x="0" y="0"/>
                </a:moveTo>
                <a:lnTo>
                  <a:pt x="3021818" y="0"/>
                </a:lnTo>
                <a:lnTo>
                  <a:pt x="3021818" y="2232368"/>
                </a:lnTo>
                <a:lnTo>
                  <a:pt x="0" y="223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71280" y="3174387"/>
            <a:ext cx="1615544" cy="1642230"/>
          </a:xfrm>
          <a:custGeom>
            <a:avLst/>
            <a:gdLst/>
            <a:ahLst/>
            <a:cxnLst/>
            <a:rect r="r" b="b" t="t" l="l"/>
            <a:pathLst>
              <a:path h="1642230" w="1615544">
                <a:moveTo>
                  <a:pt x="0" y="0"/>
                </a:moveTo>
                <a:lnTo>
                  <a:pt x="1615545" y="0"/>
                </a:lnTo>
                <a:lnTo>
                  <a:pt x="1615545" y="1642230"/>
                </a:lnTo>
                <a:lnTo>
                  <a:pt x="0" y="1642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57861" y="857250"/>
            <a:ext cx="12029639" cy="138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Marykate"/>
              </a:rPr>
              <a:t>1. MENDEFINISIKAN MASALAH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587" y="3110038"/>
            <a:ext cx="15813227" cy="5852987"/>
            <a:chOff x="0" y="0"/>
            <a:chExt cx="4164800" cy="1541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4800" cy="1541527"/>
            </a:xfrm>
            <a:custGeom>
              <a:avLst/>
              <a:gdLst/>
              <a:ahLst/>
              <a:cxnLst/>
              <a:rect r="r" b="b" t="t" l="l"/>
              <a:pathLst>
                <a:path h="1541527" w="4164800">
                  <a:moveTo>
                    <a:pt x="14688" y="0"/>
                  </a:moveTo>
                  <a:lnTo>
                    <a:pt x="4150113" y="0"/>
                  </a:lnTo>
                  <a:cubicBezTo>
                    <a:pt x="4154008" y="0"/>
                    <a:pt x="4157744" y="1547"/>
                    <a:pt x="4160498" y="4302"/>
                  </a:cubicBezTo>
                  <a:cubicBezTo>
                    <a:pt x="4163253" y="7056"/>
                    <a:pt x="4164800" y="10792"/>
                    <a:pt x="4164800" y="14688"/>
                  </a:cubicBezTo>
                  <a:lnTo>
                    <a:pt x="4164800" y="1526840"/>
                  </a:lnTo>
                  <a:cubicBezTo>
                    <a:pt x="4164800" y="1530735"/>
                    <a:pt x="4163253" y="1534471"/>
                    <a:pt x="4160498" y="1537226"/>
                  </a:cubicBezTo>
                  <a:cubicBezTo>
                    <a:pt x="4157744" y="1539980"/>
                    <a:pt x="4154008" y="1541527"/>
                    <a:pt x="4150113" y="1541527"/>
                  </a:cubicBezTo>
                  <a:lnTo>
                    <a:pt x="14688" y="1541527"/>
                  </a:lnTo>
                  <a:cubicBezTo>
                    <a:pt x="10792" y="1541527"/>
                    <a:pt x="7056" y="1539980"/>
                    <a:pt x="4302" y="1537226"/>
                  </a:cubicBezTo>
                  <a:cubicBezTo>
                    <a:pt x="1547" y="1534471"/>
                    <a:pt x="0" y="1530735"/>
                    <a:pt x="0" y="1526840"/>
                  </a:cubicBezTo>
                  <a:lnTo>
                    <a:pt x="0" y="14688"/>
                  </a:lnTo>
                  <a:cubicBezTo>
                    <a:pt x="0" y="10792"/>
                    <a:pt x="1547" y="7056"/>
                    <a:pt x="4302" y="4302"/>
                  </a:cubicBezTo>
                  <a:cubicBezTo>
                    <a:pt x="7056" y="1547"/>
                    <a:pt x="10792" y="0"/>
                    <a:pt x="14688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4800" cy="1579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1187" y="2957638"/>
            <a:ext cx="15630264" cy="5665653"/>
            <a:chOff x="0" y="0"/>
            <a:chExt cx="4116613" cy="1492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6613" cy="1492188"/>
            </a:xfrm>
            <a:custGeom>
              <a:avLst/>
              <a:gdLst/>
              <a:ahLst/>
              <a:cxnLst/>
              <a:rect r="r" b="b" t="t" l="l"/>
              <a:pathLst>
                <a:path h="1492188" w="4116613">
                  <a:moveTo>
                    <a:pt x="14859" y="0"/>
                  </a:moveTo>
                  <a:lnTo>
                    <a:pt x="4101753" y="0"/>
                  </a:lnTo>
                  <a:cubicBezTo>
                    <a:pt x="4109960" y="0"/>
                    <a:pt x="4116613" y="6653"/>
                    <a:pt x="4116613" y="14859"/>
                  </a:cubicBezTo>
                  <a:lnTo>
                    <a:pt x="4116613" y="1477329"/>
                  </a:lnTo>
                  <a:cubicBezTo>
                    <a:pt x="4116613" y="1485536"/>
                    <a:pt x="4109960" y="1492188"/>
                    <a:pt x="4101753" y="1492188"/>
                  </a:cubicBezTo>
                  <a:lnTo>
                    <a:pt x="14859" y="1492188"/>
                  </a:lnTo>
                  <a:cubicBezTo>
                    <a:pt x="10919" y="1492188"/>
                    <a:pt x="7139" y="1490623"/>
                    <a:pt x="4352" y="1487836"/>
                  </a:cubicBezTo>
                  <a:cubicBezTo>
                    <a:pt x="1566" y="1485050"/>
                    <a:pt x="0" y="1481270"/>
                    <a:pt x="0" y="1477329"/>
                  </a:cubicBezTo>
                  <a:lnTo>
                    <a:pt x="0" y="14859"/>
                  </a:lnTo>
                  <a:cubicBezTo>
                    <a:pt x="0" y="10919"/>
                    <a:pt x="1566" y="7139"/>
                    <a:pt x="4352" y="4352"/>
                  </a:cubicBezTo>
                  <a:cubicBezTo>
                    <a:pt x="7139" y="1566"/>
                    <a:pt x="10919" y="0"/>
                    <a:pt x="1485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6613" cy="1530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1187" y="830900"/>
            <a:ext cx="13738198" cy="1588591"/>
            <a:chOff x="0" y="0"/>
            <a:chExt cx="4162561" cy="481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2561" cy="481330"/>
            </a:xfrm>
            <a:custGeom>
              <a:avLst/>
              <a:gdLst/>
              <a:ahLst/>
              <a:cxnLst/>
              <a:rect r="r" b="b" t="t" l="l"/>
              <a:pathLst>
                <a:path h="481330" w="4162561">
                  <a:moveTo>
                    <a:pt x="28740" y="0"/>
                  </a:moveTo>
                  <a:lnTo>
                    <a:pt x="4133821" y="0"/>
                  </a:lnTo>
                  <a:cubicBezTo>
                    <a:pt x="4141444" y="0"/>
                    <a:pt x="4148754" y="3028"/>
                    <a:pt x="4154144" y="8418"/>
                  </a:cubicBezTo>
                  <a:cubicBezTo>
                    <a:pt x="4159533" y="13808"/>
                    <a:pt x="4162561" y="21118"/>
                    <a:pt x="4162561" y="28740"/>
                  </a:cubicBezTo>
                  <a:lnTo>
                    <a:pt x="4162561" y="452590"/>
                  </a:lnTo>
                  <a:cubicBezTo>
                    <a:pt x="4162561" y="460212"/>
                    <a:pt x="4159533" y="467522"/>
                    <a:pt x="4154144" y="472912"/>
                  </a:cubicBezTo>
                  <a:cubicBezTo>
                    <a:pt x="4148754" y="478302"/>
                    <a:pt x="4141444" y="481330"/>
                    <a:pt x="4133821" y="481330"/>
                  </a:cubicBezTo>
                  <a:lnTo>
                    <a:pt x="28740" y="481330"/>
                  </a:lnTo>
                  <a:cubicBezTo>
                    <a:pt x="12867" y="481330"/>
                    <a:pt x="0" y="468463"/>
                    <a:pt x="0" y="452590"/>
                  </a:cubicBezTo>
                  <a:lnTo>
                    <a:pt x="0" y="28740"/>
                  </a:lnTo>
                  <a:cubicBezTo>
                    <a:pt x="0" y="21118"/>
                    <a:pt x="3028" y="13808"/>
                    <a:pt x="8418" y="8418"/>
                  </a:cubicBezTo>
                  <a:cubicBezTo>
                    <a:pt x="13808" y="3028"/>
                    <a:pt x="21118" y="0"/>
                    <a:pt x="28740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62561" cy="51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4372686" y="3580664"/>
          <a:ext cx="7315200" cy="4419600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899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Kriteria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Harga Mobil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Jarak Tempuh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Fitur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Waktu Isi Daya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Harga Mobil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K11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K12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K13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K14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Jarak Tempuh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K21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K22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K23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K24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6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Fitur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K31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K32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K33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K34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Waktu Isi Daya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K41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K42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K43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K44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12535378" y="4908545"/>
            <a:ext cx="3581400" cy="1763840"/>
          </a:xfrm>
          <a:custGeom>
            <a:avLst/>
            <a:gdLst/>
            <a:ahLst/>
            <a:cxnLst/>
            <a:rect r="r" b="b" t="t" l="l"/>
            <a:pathLst>
              <a:path h="1763840" w="3581400">
                <a:moveTo>
                  <a:pt x="0" y="0"/>
                </a:moveTo>
                <a:lnTo>
                  <a:pt x="3581400" y="0"/>
                </a:lnTo>
                <a:lnTo>
                  <a:pt x="3581400" y="1763839"/>
                </a:lnTo>
                <a:lnTo>
                  <a:pt x="0" y="1763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93673" y="945143"/>
            <a:ext cx="16994327" cy="12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 spc="359">
                <a:solidFill>
                  <a:srgbClr val="000000"/>
                </a:solidFill>
                <a:latin typeface="Marykate"/>
              </a:rPr>
              <a:t>2. MENETAPKAN PRIORITAS KRITERIA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19747"/>
            <a:ext cx="16230600" cy="8915796"/>
            <a:chOff x="0" y="0"/>
            <a:chExt cx="4274726" cy="2348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48193"/>
            </a:xfrm>
            <a:custGeom>
              <a:avLst/>
              <a:gdLst/>
              <a:ahLst/>
              <a:cxnLst/>
              <a:rect r="r" b="b" t="t" l="l"/>
              <a:pathLst>
                <a:path h="2348193" w="4274726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333884"/>
                  </a:lnTo>
                  <a:cubicBezTo>
                    <a:pt x="4274726" y="2337679"/>
                    <a:pt x="4273218" y="2341318"/>
                    <a:pt x="4270535" y="2344002"/>
                  </a:cubicBezTo>
                  <a:cubicBezTo>
                    <a:pt x="4267851" y="2346686"/>
                    <a:pt x="4264211" y="2348193"/>
                    <a:pt x="4260416" y="2348193"/>
                  </a:cubicBezTo>
                  <a:lnTo>
                    <a:pt x="14310" y="2348193"/>
                  </a:lnTo>
                  <a:cubicBezTo>
                    <a:pt x="10515" y="2348193"/>
                    <a:pt x="6875" y="2346686"/>
                    <a:pt x="4191" y="2344002"/>
                  </a:cubicBezTo>
                  <a:cubicBezTo>
                    <a:pt x="1508" y="2341318"/>
                    <a:pt x="0" y="2337679"/>
                    <a:pt x="0" y="2333884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38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3810" y="397107"/>
            <a:ext cx="9904124" cy="645280"/>
            <a:chOff x="0" y="0"/>
            <a:chExt cx="2999982" cy="1954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9982" cy="195457"/>
            </a:xfrm>
            <a:custGeom>
              <a:avLst/>
              <a:gdLst/>
              <a:ahLst/>
              <a:cxnLst/>
              <a:rect r="r" b="b" t="t" l="l"/>
              <a:pathLst>
                <a:path h="195457" w="2999982">
                  <a:moveTo>
                    <a:pt x="39866" y="0"/>
                  </a:moveTo>
                  <a:lnTo>
                    <a:pt x="2960116" y="0"/>
                  </a:lnTo>
                  <a:cubicBezTo>
                    <a:pt x="2982134" y="0"/>
                    <a:pt x="2999982" y="17849"/>
                    <a:pt x="2999982" y="39866"/>
                  </a:cubicBezTo>
                  <a:lnTo>
                    <a:pt x="2999982" y="155591"/>
                  </a:lnTo>
                  <a:cubicBezTo>
                    <a:pt x="2999982" y="177608"/>
                    <a:pt x="2982134" y="195457"/>
                    <a:pt x="2960116" y="195457"/>
                  </a:cubicBezTo>
                  <a:lnTo>
                    <a:pt x="39866" y="195457"/>
                  </a:lnTo>
                  <a:cubicBezTo>
                    <a:pt x="17849" y="195457"/>
                    <a:pt x="0" y="177608"/>
                    <a:pt x="0" y="155591"/>
                  </a:cubicBezTo>
                  <a:lnTo>
                    <a:pt x="0" y="39866"/>
                  </a:lnTo>
                  <a:cubicBezTo>
                    <a:pt x="0" y="17849"/>
                    <a:pt x="17849" y="0"/>
                    <a:pt x="3986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99982" cy="233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2322" y="1380982"/>
            <a:ext cx="12413218" cy="760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 spc="200">
                <a:solidFill>
                  <a:srgbClr val="000000"/>
                </a:solidFill>
                <a:latin typeface="Marykate"/>
              </a:rPr>
              <a:t>3. SINTESIS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MENJUMLAHKAN NILAI-NILAI DARI SETIAP KOLOM PADA MATRIKS.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MEMBAGI SETIAP NILAI DARI KOLOM DENGAN TOTAL KOLOM YANG BERSANGKUTAN UNTUK MEMPEROLEH NORMALISASI MATRIKS.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MENJUMLAHKAN NILAI-NILAI DARI SETIAP BARIS DAN MEMBAGINYA DENGAN JUMLAH ELEMEN UNTUK MENDAPATKAN NILAI RATA-RATA.</a:t>
            </a:r>
          </a:p>
          <a:p>
            <a:pPr>
              <a:lnSpc>
                <a:spcPts val="3900"/>
              </a:lnSpc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4. MENGUKUR KONSISTENSI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MENGALIKAN SETIAP NILAI PADA KOLOM PERTAMA DENGAN PRIORITAS RELATIF ELEMEN PERTAMA, NILAI PADA ELEMEN KEDUA DENGAN PRIORITAS RELATIF ELEMEN KEDUA DAN SETERURSNYA.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JUMLAHKAN SETIAP BARIS.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HASIL DARI PENJUMLAHAN BARIS DIBAGI ELEMEN PRIORITAS RELATIF YANG BERSANGKUTAN.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JUMLAHKAN HASIL BAGI DIATAS DENGAN BANYAKNYA ELEMEN YANG ADA HASILNYA DISEBUT LAMDA MAX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075541" y="1042387"/>
            <a:ext cx="3018404" cy="2973128"/>
          </a:xfrm>
          <a:custGeom>
            <a:avLst/>
            <a:gdLst/>
            <a:ahLst/>
            <a:cxnLst/>
            <a:rect r="r" b="b" t="t" l="l"/>
            <a:pathLst>
              <a:path h="2973128" w="3018404">
                <a:moveTo>
                  <a:pt x="0" y="0"/>
                </a:moveTo>
                <a:lnTo>
                  <a:pt x="3018403" y="0"/>
                </a:lnTo>
                <a:lnTo>
                  <a:pt x="3018403" y="2973128"/>
                </a:lnTo>
                <a:lnTo>
                  <a:pt x="0" y="29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19747"/>
            <a:ext cx="16230600" cy="8915796"/>
            <a:chOff x="0" y="0"/>
            <a:chExt cx="4274726" cy="2348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48193"/>
            </a:xfrm>
            <a:custGeom>
              <a:avLst/>
              <a:gdLst/>
              <a:ahLst/>
              <a:cxnLst/>
              <a:rect r="r" b="b" t="t" l="l"/>
              <a:pathLst>
                <a:path h="2348193" w="4274726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333884"/>
                  </a:lnTo>
                  <a:cubicBezTo>
                    <a:pt x="4274726" y="2337679"/>
                    <a:pt x="4273218" y="2341318"/>
                    <a:pt x="4270535" y="2344002"/>
                  </a:cubicBezTo>
                  <a:cubicBezTo>
                    <a:pt x="4267851" y="2346686"/>
                    <a:pt x="4264211" y="2348193"/>
                    <a:pt x="4260416" y="2348193"/>
                  </a:cubicBezTo>
                  <a:lnTo>
                    <a:pt x="14310" y="2348193"/>
                  </a:lnTo>
                  <a:cubicBezTo>
                    <a:pt x="10515" y="2348193"/>
                    <a:pt x="6875" y="2346686"/>
                    <a:pt x="4191" y="2344002"/>
                  </a:cubicBezTo>
                  <a:cubicBezTo>
                    <a:pt x="1508" y="2341318"/>
                    <a:pt x="0" y="2337679"/>
                    <a:pt x="0" y="2333884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38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3810" y="397107"/>
            <a:ext cx="9904124" cy="645280"/>
            <a:chOff x="0" y="0"/>
            <a:chExt cx="2999982" cy="1954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9982" cy="195457"/>
            </a:xfrm>
            <a:custGeom>
              <a:avLst/>
              <a:gdLst/>
              <a:ahLst/>
              <a:cxnLst/>
              <a:rect r="r" b="b" t="t" l="l"/>
              <a:pathLst>
                <a:path h="195457" w="2999982">
                  <a:moveTo>
                    <a:pt x="39866" y="0"/>
                  </a:moveTo>
                  <a:lnTo>
                    <a:pt x="2960116" y="0"/>
                  </a:lnTo>
                  <a:cubicBezTo>
                    <a:pt x="2982134" y="0"/>
                    <a:pt x="2999982" y="17849"/>
                    <a:pt x="2999982" y="39866"/>
                  </a:cubicBezTo>
                  <a:lnTo>
                    <a:pt x="2999982" y="155591"/>
                  </a:lnTo>
                  <a:cubicBezTo>
                    <a:pt x="2999982" y="177608"/>
                    <a:pt x="2982134" y="195457"/>
                    <a:pt x="2960116" y="195457"/>
                  </a:cubicBezTo>
                  <a:lnTo>
                    <a:pt x="39866" y="195457"/>
                  </a:lnTo>
                  <a:cubicBezTo>
                    <a:pt x="17849" y="195457"/>
                    <a:pt x="0" y="177608"/>
                    <a:pt x="0" y="155591"/>
                  </a:cubicBezTo>
                  <a:lnTo>
                    <a:pt x="0" y="39866"/>
                  </a:lnTo>
                  <a:cubicBezTo>
                    <a:pt x="0" y="17849"/>
                    <a:pt x="17849" y="0"/>
                    <a:pt x="3986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99982" cy="233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2322" y="1390507"/>
            <a:ext cx="12413218" cy="446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5. HITUNG CONSISTENCY RASIO (CR)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CR = CI/IR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CR = CONSISTENCY RASIO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CI = CONSISTENCY INDEX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"/>
              </a:rPr>
              <a:t>IR = INDEX RANDOM CONSISTENCY</a:t>
            </a:r>
          </a:p>
          <a:p>
            <a:pPr>
              <a:lnSpc>
                <a:spcPts val="3900"/>
              </a:lnSpc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6. HITUNG CONSISTENCY INDEKS (CI)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CI = (LAMDA MAKS-N)/N-1</a:t>
            </a:r>
          </a:p>
          <a:p>
            <a:pPr marL="647821" indent="-323911" lvl="1">
              <a:lnSpc>
                <a:spcPts val="390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Marykate Bold"/>
              </a:rPr>
              <a:t>N = BANYAKNYA ELEMEN</a:t>
            </a:r>
          </a:p>
          <a:p>
            <a:pPr>
              <a:lnSpc>
                <a:spcPts val="39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61191" y="1723144"/>
            <a:ext cx="3018404" cy="2973128"/>
          </a:xfrm>
          <a:custGeom>
            <a:avLst/>
            <a:gdLst/>
            <a:ahLst/>
            <a:cxnLst/>
            <a:rect r="r" b="b" t="t" l="l"/>
            <a:pathLst>
              <a:path h="2973128" w="3018404">
                <a:moveTo>
                  <a:pt x="0" y="0"/>
                </a:moveTo>
                <a:lnTo>
                  <a:pt x="3018403" y="0"/>
                </a:lnTo>
                <a:lnTo>
                  <a:pt x="3018403" y="2973128"/>
                </a:lnTo>
                <a:lnTo>
                  <a:pt x="0" y="29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2322" y="5569996"/>
            <a:ext cx="11573483" cy="2145646"/>
          </a:xfrm>
          <a:custGeom>
            <a:avLst/>
            <a:gdLst/>
            <a:ahLst/>
            <a:cxnLst/>
            <a:rect r="r" b="b" t="t" l="l"/>
            <a:pathLst>
              <a:path h="2145646" w="11573483">
                <a:moveTo>
                  <a:pt x="0" y="0"/>
                </a:moveTo>
                <a:lnTo>
                  <a:pt x="11573483" y="0"/>
                </a:lnTo>
                <a:lnTo>
                  <a:pt x="11573483" y="2145646"/>
                </a:lnTo>
                <a:lnTo>
                  <a:pt x="0" y="2145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4903" y="828675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ALTERNATIF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47189" y="3070796"/>
            <a:ext cx="3263124" cy="5966685"/>
            <a:chOff x="0" y="0"/>
            <a:chExt cx="4350832" cy="79555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661" y="0"/>
              <a:ext cx="4347171" cy="7955580"/>
              <a:chOff x="0" y="0"/>
              <a:chExt cx="924988" cy="169278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24988" cy="1692783"/>
              </a:xfrm>
              <a:custGeom>
                <a:avLst/>
                <a:gdLst/>
                <a:ahLst/>
                <a:cxnLst/>
                <a:rect r="r" b="b" t="t" l="l"/>
                <a:pathLst>
                  <a:path h="1692783" w="924988">
                    <a:moveTo>
                      <a:pt x="71236" y="0"/>
                    </a:moveTo>
                    <a:lnTo>
                      <a:pt x="853752" y="0"/>
                    </a:lnTo>
                    <a:cubicBezTo>
                      <a:pt x="893094" y="0"/>
                      <a:pt x="924988" y="31894"/>
                      <a:pt x="924988" y="71236"/>
                    </a:cubicBezTo>
                    <a:lnTo>
                      <a:pt x="924988" y="1621546"/>
                    </a:lnTo>
                    <a:cubicBezTo>
                      <a:pt x="924988" y="1660889"/>
                      <a:pt x="893094" y="1692783"/>
                      <a:pt x="853752" y="1692783"/>
                    </a:cubicBezTo>
                    <a:lnTo>
                      <a:pt x="71236" y="1692783"/>
                    </a:lnTo>
                    <a:cubicBezTo>
                      <a:pt x="31894" y="1692783"/>
                      <a:pt x="0" y="1660889"/>
                      <a:pt x="0" y="1621546"/>
                    </a:cubicBezTo>
                    <a:lnTo>
                      <a:pt x="0" y="71236"/>
                    </a:lnTo>
                    <a:cubicBezTo>
                      <a:pt x="0" y="31894"/>
                      <a:pt x="31894" y="0"/>
                      <a:pt x="712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6C47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924988" cy="1730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V="true">
              <a:off x="672576" y="1800304"/>
              <a:ext cx="900472" cy="0"/>
            </a:xfrm>
            <a:prstGeom prst="line">
              <a:avLst/>
            </a:prstGeom>
            <a:ln cap="flat" w="88900">
              <a:solidFill>
                <a:srgbClr val="6C47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604342"/>
              <a:ext cx="4340726" cy="2398823"/>
            </a:xfrm>
            <a:custGeom>
              <a:avLst/>
              <a:gdLst/>
              <a:ahLst/>
              <a:cxnLst/>
              <a:rect r="r" b="b" t="t" l="l"/>
              <a:pathLst>
                <a:path h="2398823" w="4340726">
                  <a:moveTo>
                    <a:pt x="0" y="0"/>
                  </a:moveTo>
                  <a:lnTo>
                    <a:pt x="4340726" y="0"/>
                  </a:lnTo>
                  <a:lnTo>
                    <a:pt x="4340726" y="2398822"/>
                  </a:lnTo>
                  <a:lnTo>
                    <a:pt x="0" y="2398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788" t="-44388" r="-14077" b="-29143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18567" y="5679439"/>
              <a:ext cx="3717359" cy="1688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12"/>
                </a:lnSpc>
                <a:spcBef>
                  <a:spcPct val="0"/>
                </a:spcBef>
              </a:pPr>
              <a:r>
                <a:rPr lang="en-US" sz="3651" spc="182">
                  <a:solidFill>
                    <a:srgbClr val="6C47FF"/>
                  </a:solidFill>
                  <a:latin typeface="Marykate"/>
                </a:rPr>
                <a:t>HYUNDAI IONIQ 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1679" y="431669"/>
              <a:ext cx="1882737" cy="1228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275">
                  <a:solidFill>
                    <a:srgbClr val="6C47FF"/>
                  </a:solidFill>
                  <a:latin typeface="Montserrat Ultra-Bold"/>
                </a:rPr>
                <a:t>A1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13811" y="3070796"/>
            <a:ext cx="3260378" cy="5966685"/>
            <a:chOff x="0" y="0"/>
            <a:chExt cx="4347171" cy="795558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347171" cy="7955580"/>
              <a:chOff x="0" y="0"/>
              <a:chExt cx="924988" cy="169278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24988" cy="1692783"/>
              </a:xfrm>
              <a:custGeom>
                <a:avLst/>
                <a:gdLst/>
                <a:ahLst/>
                <a:cxnLst/>
                <a:rect r="r" b="b" t="t" l="l"/>
                <a:pathLst>
                  <a:path h="1692783" w="924988">
                    <a:moveTo>
                      <a:pt x="71236" y="0"/>
                    </a:moveTo>
                    <a:lnTo>
                      <a:pt x="853752" y="0"/>
                    </a:lnTo>
                    <a:cubicBezTo>
                      <a:pt x="893094" y="0"/>
                      <a:pt x="924988" y="31894"/>
                      <a:pt x="924988" y="71236"/>
                    </a:cubicBezTo>
                    <a:lnTo>
                      <a:pt x="924988" y="1621546"/>
                    </a:lnTo>
                    <a:cubicBezTo>
                      <a:pt x="924988" y="1660889"/>
                      <a:pt x="893094" y="1692783"/>
                      <a:pt x="853752" y="1692783"/>
                    </a:cubicBezTo>
                    <a:lnTo>
                      <a:pt x="71236" y="1692783"/>
                    </a:lnTo>
                    <a:cubicBezTo>
                      <a:pt x="31894" y="1692783"/>
                      <a:pt x="0" y="1660889"/>
                      <a:pt x="0" y="1621546"/>
                    </a:cubicBezTo>
                    <a:lnTo>
                      <a:pt x="0" y="71236"/>
                    </a:lnTo>
                    <a:cubicBezTo>
                      <a:pt x="0" y="31894"/>
                      <a:pt x="31894" y="0"/>
                      <a:pt x="712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008968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24988" cy="1730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6" id="16"/>
            <p:cNvSpPr/>
            <p:nvPr/>
          </p:nvSpPr>
          <p:spPr>
            <a:xfrm flipV="true">
              <a:off x="668915" y="1800304"/>
              <a:ext cx="900472" cy="0"/>
            </a:xfrm>
            <a:prstGeom prst="line">
              <a:avLst/>
            </a:prstGeom>
            <a:ln cap="flat" w="88900">
              <a:solidFill>
                <a:srgbClr val="00896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14865" y="2725217"/>
              <a:ext cx="4127547" cy="2018610"/>
            </a:xfrm>
            <a:custGeom>
              <a:avLst/>
              <a:gdLst/>
              <a:ahLst/>
              <a:cxnLst/>
              <a:rect r="r" b="b" t="t" l="l"/>
              <a:pathLst>
                <a:path h="2018610" w="4127547">
                  <a:moveTo>
                    <a:pt x="4127547" y="0"/>
                  </a:moveTo>
                  <a:lnTo>
                    <a:pt x="0" y="0"/>
                  </a:lnTo>
                  <a:lnTo>
                    <a:pt x="0" y="2018610"/>
                  </a:lnTo>
                  <a:lnTo>
                    <a:pt x="4127547" y="2018610"/>
                  </a:lnTo>
                  <a:lnTo>
                    <a:pt x="4127547" y="0"/>
                  </a:lnTo>
                  <a:close/>
                </a:path>
              </a:pathLst>
            </a:custGeom>
            <a:blipFill>
              <a:blip r:embed="rId4"/>
              <a:stretch>
                <a:fillRect l="-13163" t="-17509" r="-12023" b="-26477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19959" y="5745993"/>
              <a:ext cx="3717359" cy="825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12"/>
                </a:lnSpc>
                <a:spcBef>
                  <a:spcPct val="0"/>
                </a:spcBef>
              </a:pPr>
              <a:r>
                <a:rPr lang="en-US" sz="3651" spc="182">
                  <a:solidFill>
                    <a:srgbClr val="008968"/>
                  </a:solidFill>
                  <a:latin typeface="Marykate"/>
                </a:rPr>
                <a:t>BYD SEAL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28018" y="431669"/>
              <a:ext cx="1882737" cy="1228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275">
                  <a:solidFill>
                    <a:srgbClr val="008968"/>
                  </a:solidFill>
                  <a:latin typeface="Montserrat Ultra-Bold"/>
                </a:rPr>
                <a:t>A2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74314" y="3070796"/>
            <a:ext cx="3260378" cy="5966685"/>
            <a:chOff x="0" y="0"/>
            <a:chExt cx="4347171" cy="795558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347171" cy="7955580"/>
              <a:chOff x="0" y="0"/>
              <a:chExt cx="924988" cy="169278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24988" cy="1692783"/>
              </a:xfrm>
              <a:custGeom>
                <a:avLst/>
                <a:gdLst/>
                <a:ahLst/>
                <a:cxnLst/>
                <a:rect r="r" b="b" t="t" l="l"/>
                <a:pathLst>
                  <a:path h="1692783" w="924988">
                    <a:moveTo>
                      <a:pt x="71236" y="0"/>
                    </a:moveTo>
                    <a:lnTo>
                      <a:pt x="853752" y="0"/>
                    </a:lnTo>
                    <a:cubicBezTo>
                      <a:pt x="893094" y="0"/>
                      <a:pt x="924988" y="31894"/>
                      <a:pt x="924988" y="71236"/>
                    </a:cubicBezTo>
                    <a:lnTo>
                      <a:pt x="924988" y="1621546"/>
                    </a:lnTo>
                    <a:cubicBezTo>
                      <a:pt x="924988" y="1660889"/>
                      <a:pt x="893094" y="1692783"/>
                      <a:pt x="853752" y="1692783"/>
                    </a:cubicBezTo>
                    <a:lnTo>
                      <a:pt x="71236" y="1692783"/>
                    </a:lnTo>
                    <a:cubicBezTo>
                      <a:pt x="31894" y="1692783"/>
                      <a:pt x="0" y="1660889"/>
                      <a:pt x="0" y="1621546"/>
                    </a:cubicBezTo>
                    <a:lnTo>
                      <a:pt x="0" y="71236"/>
                    </a:lnTo>
                    <a:cubicBezTo>
                      <a:pt x="0" y="31894"/>
                      <a:pt x="31894" y="0"/>
                      <a:pt x="712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FFDC32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924988" cy="17308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 flipV="true">
              <a:off x="668915" y="1800304"/>
              <a:ext cx="900472" cy="0"/>
            </a:xfrm>
            <a:prstGeom prst="line">
              <a:avLst/>
            </a:prstGeom>
            <a:ln cap="flat" w="88900">
              <a:solidFill>
                <a:srgbClr val="FFDC3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16460" y="2743879"/>
              <a:ext cx="3914251" cy="1981287"/>
            </a:xfrm>
            <a:custGeom>
              <a:avLst/>
              <a:gdLst/>
              <a:ahLst/>
              <a:cxnLst/>
              <a:rect r="r" b="b" t="t" l="l"/>
              <a:pathLst>
                <a:path h="1981287" w="3914251">
                  <a:moveTo>
                    <a:pt x="0" y="0"/>
                  </a:moveTo>
                  <a:lnTo>
                    <a:pt x="3914251" y="0"/>
                  </a:lnTo>
                  <a:lnTo>
                    <a:pt x="3914251" y="1981287"/>
                  </a:lnTo>
                  <a:lnTo>
                    <a:pt x="0" y="1981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291" t="-26874" r="-18822" b="-28831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30756" y="5679439"/>
              <a:ext cx="4085659" cy="1689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12"/>
                </a:lnSpc>
                <a:spcBef>
                  <a:spcPct val="0"/>
                </a:spcBef>
              </a:pPr>
              <a:r>
                <a:rPr lang="en-US" sz="3651" spc="182">
                  <a:solidFill>
                    <a:srgbClr val="FFDC32"/>
                  </a:solidFill>
                  <a:latin typeface="Marykate"/>
                </a:rPr>
                <a:t>MERCEDES-BENZ EQB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28018" y="431669"/>
              <a:ext cx="1882737" cy="1228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275">
                  <a:solidFill>
                    <a:srgbClr val="FFDC32"/>
                  </a:solidFill>
                  <a:latin typeface="Montserrat Ultra-Bold"/>
                </a:rPr>
                <a:t>A3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1829" y="977689"/>
            <a:ext cx="5034129" cy="1340689"/>
            <a:chOff x="0" y="0"/>
            <a:chExt cx="1524849" cy="406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49" cy="406098"/>
            </a:xfrm>
            <a:custGeom>
              <a:avLst/>
              <a:gdLst/>
              <a:ahLst/>
              <a:cxnLst/>
              <a:rect r="r" b="b" t="t" l="l"/>
              <a:pathLst>
                <a:path h="406098" w="1524849">
                  <a:moveTo>
                    <a:pt x="78432" y="0"/>
                  </a:moveTo>
                  <a:lnTo>
                    <a:pt x="1446417" y="0"/>
                  </a:lnTo>
                  <a:cubicBezTo>
                    <a:pt x="1489734" y="0"/>
                    <a:pt x="1524849" y="35115"/>
                    <a:pt x="1524849" y="78432"/>
                  </a:cubicBezTo>
                  <a:lnTo>
                    <a:pt x="1524849" y="327666"/>
                  </a:lnTo>
                  <a:cubicBezTo>
                    <a:pt x="1524849" y="370983"/>
                    <a:pt x="1489734" y="406098"/>
                    <a:pt x="1446417" y="406098"/>
                  </a:cubicBezTo>
                  <a:lnTo>
                    <a:pt x="78432" y="406098"/>
                  </a:lnTo>
                  <a:cubicBezTo>
                    <a:pt x="35115" y="406098"/>
                    <a:pt x="0" y="370983"/>
                    <a:pt x="0" y="327666"/>
                  </a:cubicBezTo>
                  <a:lnTo>
                    <a:pt x="0" y="78432"/>
                  </a:lnTo>
                  <a:cubicBezTo>
                    <a:pt x="0" y="35115"/>
                    <a:pt x="35115" y="0"/>
                    <a:pt x="78432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24849" cy="44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58126" y="815284"/>
            <a:ext cx="5012558" cy="1324334"/>
            <a:chOff x="0" y="0"/>
            <a:chExt cx="1518316" cy="401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8316" cy="401144"/>
            </a:xfrm>
            <a:custGeom>
              <a:avLst/>
              <a:gdLst/>
              <a:ahLst/>
              <a:cxnLst/>
              <a:rect r="r" b="b" t="t" l="l"/>
              <a:pathLst>
                <a:path h="401144" w="1518316">
                  <a:moveTo>
                    <a:pt x="78770" y="0"/>
                  </a:moveTo>
                  <a:lnTo>
                    <a:pt x="1439546" y="0"/>
                  </a:lnTo>
                  <a:cubicBezTo>
                    <a:pt x="1483049" y="0"/>
                    <a:pt x="1518316" y="35266"/>
                    <a:pt x="1518316" y="78770"/>
                  </a:cubicBezTo>
                  <a:lnTo>
                    <a:pt x="1518316" y="322374"/>
                  </a:lnTo>
                  <a:cubicBezTo>
                    <a:pt x="1518316" y="343265"/>
                    <a:pt x="1510017" y="363301"/>
                    <a:pt x="1495244" y="378073"/>
                  </a:cubicBezTo>
                  <a:cubicBezTo>
                    <a:pt x="1480472" y="392845"/>
                    <a:pt x="1460437" y="401144"/>
                    <a:pt x="1439546" y="401144"/>
                  </a:cubicBezTo>
                  <a:lnTo>
                    <a:pt x="78770" y="401144"/>
                  </a:lnTo>
                  <a:cubicBezTo>
                    <a:pt x="35266" y="401144"/>
                    <a:pt x="0" y="365877"/>
                    <a:pt x="0" y="322374"/>
                  </a:cubicBezTo>
                  <a:lnTo>
                    <a:pt x="0" y="78770"/>
                  </a:lnTo>
                  <a:cubicBezTo>
                    <a:pt x="0" y="35266"/>
                    <a:pt x="35266" y="0"/>
                    <a:pt x="78770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18316" cy="439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8624" y="426729"/>
            <a:ext cx="6189592" cy="1510929"/>
            <a:chOff x="0" y="0"/>
            <a:chExt cx="1874842" cy="457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4842" cy="457664"/>
            </a:xfrm>
            <a:custGeom>
              <a:avLst/>
              <a:gdLst/>
              <a:ahLst/>
              <a:cxnLst/>
              <a:rect r="r" b="b" t="t" l="l"/>
              <a:pathLst>
                <a:path h="457664" w="1874842">
                  <a:moveTo>
                    <a:pt x="63791" y="0"/>
                  </a:moveTo>
                  <a:lnTo>
                    <a:pt x="1811051" y="0"/>
                  </a:lnTo>
                  <a:cubicBezTo>
                    <a:pt x="1846282" y="0"/>
                    <a:pt x="1874842" y="28560"/>
                    <a:pt x="1874842" y="63791"/>
                  </a:cubicBezTo>
                  <a:lnTo>
                    <a:pt x="1874842" y="393873"/>
                  </a:lnTo>
                  <a:cubicBezTo>
                    <a:pt x="1874842" y="429104"/>
                    <a:pt x="1846282" y="457664"/>
                    <a:pt x="1811051" y="457664"/>
                  </a:cubicBezTo>
                  <a:lnTo>
                    <a:pt x="63791" y="457664"/>
                  </a:lnTo>
                  <a:cubicBezTo>
                    <a:pt x="28560" y="457664"/>
                    <a:pt x="0" y="429104"/>
                    <a:pt x="0" y="393873"/>
                  </a:cubicBezTo>
                  <a:lnTo>
                    <a:pt x="0" y="63791"/>
                  </a:lnTo>
                  <a:cubicBezTo>
                    <a:pt x="0" y="28560"/>
                    <a:pt x="28560" y="0"/>
                    <a:pt x="6379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4842" cy="495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78036" y="340888"/>
            <a:ext cx="6236180" cy="1375625"/>
            <a:chOff x="0" y="0"/>
            <a:chExt cx="1888953" cy="416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8953" cy="416680"/>
            </a:xfrm>
            <a:custGeom>
              <a:avLst/>
              <a:gdLst/>
              <a:ahLst/>
              <a:cxnLst/>
              <a:rect r="r" b="b" t="t" l="l"/>
              <a:pathLst>
                <a:path h="416680" w="1888953">
                  <a:moveTo>
                    <a:pt x="63314" y="0"/>
                  </a:moveTo>
                  <a:lnTo>
                    <a:pt x="1825639" y="0"/>
                  </a:lnTo>
                  <a:cubicBezTo>
                    <a:pt x="1842431" y="0"/>
                    <a:pt x="1858536" y="6671"/>
                    <a:pt x="1870409" y="18544"/>
                  </a:cubicBezTo>
                  <a:cubicBezTo>
                    <a:pt x="1882283" y="30418"/>
                    <a:pt x="1888953" y="46522"/>
                    <a:pt x="1888953" y="63314"/>
                  </a:cubicBezTo>
                  <a:lnTo>
                    <a:pt x="1888953" y="353366"/>
                  </a:lnTo>
                  <a:cubicBezTo>
                    <a:pt x="1888953" y="370158"/>
                    <a:pt x="1882283" y="386262"/>
                    <a:pt x="1870409" y="398136"/>
                  </a:cubicBezTo>
                  <a:cubicBezTo>
                    <a:pt x="1858536" y="410009"/>
                    <a:pt x="1842431" y="416680"/>
                    <a:pt x="1825639" y="416680"/>
                  </a:cubicBezTo>
                  <a:lnTo>
                    <a:pt x="63314" y="416680"/>
                  </a:lnTo>
                  <a:cubicBezTo>
                    <a:pt x="46522" y="416680"/>
                    <a:pt x="30418" y="410009"/>
                    <a:pt x="18544" y="398136"/>
                  </a:cubicBezTo>
                  <a:cubicBezTo>
                    <a:pt x="6671" y="386262"/>
                    <a:pt x="0" y="370158"/>
                    <a:pt x="0" y="353366"/>
                  </a:cubicBezTo>
                  <a:lnTo>
                    <a:pt x="0" y="63314"/>
                  </a:lnTo>
                  <a:cubicBezTo>
                    <a:pt x="0" y="46522"/>
                    <a:pt x="6671" y="30418"/>
                    <a:pt x="18544" y="18544"/>
                  </a:cubicBezTo>
                  <a:cubicBezTo>
                    <a:pt x="30418" y="6671"/>
                    <a:pt x="46522" y="0"/>
                    <a:pt x="63314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88953" cy="45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919303" y="2563786"/>
            <a:ext cx="10086324" cy="2224607"/>
          </a:xfrm>
          <a:custGeom>
            <a:avLst/>
            <a:gdLst/>
            <a:ahLst/>
            <a:cxnLst/>
            <a:rect r="r" b="b" t="t" l="l"/>
            <a:pathLst>
              <a:path h="2224607" w="10086324">
                <a:moveTo>
                  <a:pt x="0" y="0"/>
                </a:moveTo>
                <a:lnTo>
                  <a:pt x="10086324" y="0"/>
                </a:lnTo>
                <a:lnTo>
                  <a:pt x="10086324" y="2224607"/>
                </a:lnTo>
                <a:lnTo>
                  <a:pt x="0" y="2224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63623" y="5036043"/>
            <a:ext cx="17155411" cy="1631586"/>
          </a:xfrm>
          <a:custGeom>
            <a:avLst/>
            <a:gdLst/>
            <a:ahLst/>
            <a:cxnLst/>
            <a:rect r="r" b="b" t="t" l="l"/>
            <a:pathLst>
              <a:path h="1631586" w="17155411">
                <a:moveTo>
                  <a:pt x="0" y="0"/>
                </a:moveTo>
                <a:lnTo>
                  <a:pt x="17155411" y="0"/>
                </a:lnTo>
                <a:lnTo>
                  <a:pt x="17155411" y="1631586"/>
                </a:lnTo>
                <a:lnTo>
                  <a:pt x="0" y="163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4439107" y="7202149"/>
          <a:ext cx="9046715" cy="2594737"/>
        </p:xfrm>
        <a:graphic>
          <a:graphicData uri="http://schemas.openxmlformats.org/drawingml/2006/table">
            <a:tbl>
              <a:tblPr/>
              <a:tblGrid>
                <a:gridCol w="4105137"/>
                <a:gridCol w="4941577"/>
              </a:tblGrid>
              <a:tr h="8869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23"/>
                        </a:lnSpc>
                        <a:defRPr/>
                      </a:pPr>
                      <a:r>
                        <a:rPr lang="en-US" sz="2088">
                          <a:solidFill>
                            <a:srgbClr val="000000"/>
                          </a:solidFill>
                          <a:latin typeface="Montserrat"/>
                        </a:rPr>
                        <a:t>Lamda max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23"/>
                        </a:lnSpc>
                        <a:defRPr/>
                      </a:pPr>
                      <a:r>
                        <a:rPr lang="en-US" sz="2088">
                          <a:solidFill>
                            <a:srgbClr val="000000"/>
                          </a:solidFill>
                          <a:latin typeface="Montserrat"/>
                        </a:rPr>
                        <a:t>4,245899471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8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23"/>
                        </a:lnSpc>
                        <a:defRPr/>
                      </a:pPr>
                      <a:r>
                        <a:rPr lang="en-US" sz="2088">
                          <a:solidFill>
                            <a:srgbClr val="000000"/>
                          </a:solidFill>
                          <a:latin typeface="Montserrat"/>
                        </a:rPr>
                        <a:t>CI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23"/>
                        </a:lnSpc>
                        <a:defRPr/>
                      </a:pPr>
                      <a:r>
                        <a:rPr lang="en-US" sz="2088">
                          <a:solidFill>
                            <a:srgbClr val="000000"/>
                          </a:solidFill>
                          <a:latin typeface="Montserrat"/>
                        </a:rPr>
                        <a:t>0,08196649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38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23"/>
                        </a:lnSpc>
                        <a:defRPr/>
                      </a:pPr>
                      <a:r>
                        <a:rPr lang="en-US" sz="2088">
                          <a:solidFill>
                            <a:srgbClr val="000000"/>
                          </a:solidFill>
                          <a:latin typeface="Montserrat"/>
                        </a:rPr>
                        <a:t>CR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23"/>
                        </a:lnSpc>
                        <a:defRPr/>
                      </a:pPr>
                      <a:r>
                        <a:rPr lang="en-US" sz="2088">
                          <a:solidFill>
                            <a:srgbClr val="000000"/>
                          </a:solidFill>
                          <a:latin typeface="Montserrat"/>
                        </a:rPr>
                        <a:t>0,091073878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807233" y="389742"/>
            <a:ext cx="9577786" cy="108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spc="315">
                <a:solidFill>
                  <a:srgbClr val="000000"/>
                </a:solidFill>
                <a:latin typeface="Marykate"/>
              </a:rPr>
              <a:t>A. PERBANDINGAN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5512" y="634309"/>
            <a:ext cx="9577786" cy="150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435">
                <a:solidFill>
                  <a:srgbClr val="000000"/>
                </a:solidFill>
                <a:latin typeface="Marykate"/>
              </a:rPr>
              <a:t>KRITERIA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700044"/>
            <a:chOff x="0" y="0"/>
            <a:chExt cx="4635307" cy="22913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91370"/>
            </a:xfrm>
            <a:custGeom>
              <a:avLst/>
              <a:gdLst/>
              <a:ahLst/>
              <a:cxnLst/>
              <a:rect r="r" b="b" t="t" l="l"/>
              <a:pathLst>
                <a:path h="2291370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78173"/>
                  </a:lnTo>
                  <a:cubicBezTo>
                    <a:pt x="4635307" y="2285461"/>
                    <a:pt x="4629398" y="2291370"/>
                    <a:pt x="4622110" y="2291370"/>
                  </a:cubicBezTo>
                  <a:lnTo>
                    <a:pt x="13197" y="2291370"/>
                  </a:lnTo>
                  <a:cubicBezTo>
                    <a:pt x="5908" y="2291370"/>
                    <a:pt x="0" y="2285461"/>
                    <a:pt x="0" y="2278173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32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34431" y="1930277"/>
            <a:ext cx="10086324" cy="1252691"/>
          </a:xfrm>
          <a:custGeom>
            <a:avLst/>
            <a:gdLst/>
            <a:ahLst/>
            <a:cxnLst/>
            <a:rect r="r" b="b" t="t" l="l"/>
            <a:pathLst>
              <a:path h="1252691" w="10086324">
                <a:moveTo>
                  <a:pt x="0" y="0"/>
                </a:moveTo>
                <a:lnTo>
                  <a:pt x="10086324" y="0"/>
                </a:lnTo>
                <a:lnTo>
                  <a:pt x="10086324" y="1252691"/>
                </a:lnTo>
                <a:lnTo>
                  <a:pt x="0" y="125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11652" y="3544422"/>
            <a:ext cx="16864695" cy="1599078"/>
          </a:xfrm>
          <a:custGeom>
            <a:avLst/>
            <a:gdLst/>
            <a:ahLst/>
            <a:cxnLst/>
            <a:rect r="r" b="b" t="t" l="l"/>
            <a:pathLst>
              <a:path h="1599078" w="16864695">
                <a:moveTo>
                  <a:pt x="0" y="0"/>
                </a:moveTo>
                <a:lnTo>
                  <a:pt x="16864696" y="0"/>
                </a:lnTo>
                <a:lnTo>
                  <a:pt x="16864696" y="1599078"/>
                </a:lnTo>
                <a:lnTo>
                  <a:pt x="0" y="159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319993" y="5505450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Lamda max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3,012567988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0,006283994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CR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48"/>
                        </a:lnSpc>
                        <a:defRPr/>
                      </a:pPr>
                      <a:r>
                        <a:rPr lang="en-US" sz="3177">
                          <a:solidFill>
                            <a:srgbClr val="000000"/>
                          </a:solidFill>
                          <a:latin typeface="Marykate"/>
                        </a:rPr>
                        <a:t>0,010834472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28700" y="235884"/>
            <a:ext cx="16915141" cy="91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280">
                <a:solidFill>
                  <a:srgbClr val="000000"/>
                </a:solidFill>
                <a:latin typeface="Marykate"/>
              </a:rPr>
              <a:t>B. PERBANDINGAN ALTERNATIF PADA KRITERIA HARGA MOBIL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DAF_eIVp3Bo</dc:identifier>
  <dcterms:modified xsi:type="dcterms:W3CDTF">2011-08-01T06:04:30Z</dcterms:modified>
  <cp:revision>1</cp:revision>
  <dc:title>PPT AHP</dc:title>
</cp:coreProperties>
</file>